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25.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commentAuthors.xml" ContentType="application/vnd.openxmlformats-officedocument.presentationml.commentAuthors+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Default Extension="mp4" ContentType="video/mp4"/>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8" r:id="rId1"/>
  </p:sldMasterIdLst>
  <p:notesMasterIdLst>
    <p:notesMasterId r:id="rId33"/>
  </p:notesMasterIdLst>
  <p:sldIdLst>
    <p:sldId id="256" r:id="rId2"/>
    <p:sldId id="259" r:id="rId3"/>
    <p:sldId id="257" r:id="rId4"/>
    <p:sldId id="258" r:id="rId5"/>
    <p:sldId id="260" r:id="rId6"/>
    <p:sldId id="265" r:id="rId7"/>
    <p:sldId id="271" r:id="rId8"/>
    <p:sldId id="281" r:id="rId9"/>
    <p:sldId id="282" r:id="rId10"/>
    <p:sldId id="284" r:id="rId11"/>
    <p:sldId id="285" r:id="rId12"/>
    <p:sldId id="286" r:id="rId13"/>
    <p:sldId id="287" r:id="rId14"/>
    <p:sldId id="288" r:id="rId15"/>
    <p:sldId id="289" r:id="rId16"/>
    <p:sldId id="291" r:id="rId17"/>
    <p:sldId id="279" r:id="rId18"/>
    <p:sldId id="262" r:id="rId19"/>
    <p:sldId id="311" r:id="rId20"/>
    <p:sldId id="263" r:id="rId21"/>
    <p:sldId id="264" r:id="rId22"/>
    <p:sldId id="269" r:id="rId23"/>
    <p:sldId id="312" r:id="rId24"/>
    <p:sldId id="315" r:id="rId25"/>
    <p:sldId id="316" r:id="rId26"/>
    <p:sldId id="268" r:id="rId27"/>
    <p:sldId id="314" r:id="rId28"/>
    <p:sldId id="270" r:id="rId29"/>
    <p:sldId id="266" r:id="rId30"/>
    <p:sldId id="267" r:id="rId31"/>
    <p:sldId id="318" r:id="rId3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fatma aydemir" initials="fa" lastIdx="1" clrIdx="0">
    <p:extLst>
      <p:ext uri="{19B8F6BF-5375-455C-9EA6-DF929625EA0E}">
        <p15:presenceInfo xmlns:p15="http://schemas.microsoft.com/office/powerpoint/2012/main" xmlns="" userId="8135cd25bc0612ac" providerId="Windows Live"/>
      </p:ext>
    </p:extLst>
  </p:cmAuthor>
  <p:cmAuthor id="2" name="yağmur ışık" initials="yı" lastIdx="1" clrIdx="1">
    <p:extLst>
      <p:ext uri="{19B8F6BF-5375-455C-9EA6-DF929625EA0E}">
        <p15:presenceInfo xmlns:p15="http://schemas.microsoft.com/office/powerpoint/2012/main" xmlns="" userId="50c52adf4a895f00"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extLst>
    <p:ext uri="{E76CE94A-603C-4142-B9EB-6D1370010A27}">
      <p14:discardImageEditData xmlns:p14="http://schemas.microsoft.com/office/powerpoint/2010/main" xmlns="" val="0"/>
    </p:ext>
    <p:ext uri="{D31A062A-798A-4329-ABDD-BBA856620510}">
      <p14:defaultImageDpi xmlns:p14="http://schemas.microsoft.com/office/powerpoint/2010/main" xmlns=""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0201" autoAdjust="0"/>
  </p:normalViewPr>
  <p:slideViewPr>
    <p:cSldViewPr snapToGrid="0">
      <p:cViewPr varScale="1">
        <p:scale>
          <a:sx n="93" d="100"/>
          <a:sy n="93" d="100"/>
        </p:scale>
        <p:origin x="-1236" y="-90"/>
      </p:cViewPr>
      <p:guideLst>
        <p:guide orient="horz" pos="2160"/>
        <p:guide pos="384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 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A058ECE-EE2F-441B-96E8-474C28D58792}" type="datetimeFigureOut">
              <a:rPr lang="tr-TR" smtClean="0"/>
              <a:pPr/>
              <a:t>2.11.2021</a:t>
            </a:fld>
            <a:endParaRPr lang="tr-TR"/>
          </a:p>
        </p:txBody>
      </p:sp>
      <p:sp>
        <p:nvSpPr>
          <p:cNvPr id="4" name="Slayt Resmi Yer Tutucus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6" name="Alt 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C7EE146-CA74-4540-AA9B-1E44445179BB}" type="slidenum">
              <a:rPr lang="tr-TR" smtClean="0"/>
              <a:pPr/>
              <a:t>‹#›</a:t>
            </a:fld>
            <a:endParaRPr lang="tr-TR"/>
          </a:p>
        </p:txBody>
      </p:sp>
    </p:spTree>
    <p:extLst>
      <p:ext uri="{BB962C8B-B14F-4D97-AF65-F5344CB8AC3E}">
        <p14:creationId xmlns:p14="http://schemas.microsoft.com/office/powerpoint/2010/main" xmlns="" val="36672251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dirty="0" smtClean="0"/>
              <a:t>Binlerce</a:t>
            </a:r>
            <a:r>
              <a:rPr lang="tr-TR" baseline="0" dirty="0" smtClean="0"/>
              <a:t> yıl öncesine ait Sümer tabletlerinde bile «Bu gençlik nereye gidiyor?» sorusuna rastlanmıştır.</a:t>
            </a:r>
            <a:endParaRPr lang="tr-TR" dirty="0" smtClean="0"/>
          </a:p>
          <a:p>
            <a:endParaRPr lang="tr-TR" dirty="0"/>
          </a:p>
        </p:txBody>
      </p:sp>
      <p:sp>
        <p:nvSpPr>
          <p:cNvPr id="4" name="Slayt Numarası Yer Tutucusu 3"/>
          <p:cNvSpPr>
            <a:spLocks noGrp="1"/>
          </p:cNvSpPr>
          <p:nvPr>
            <p:ph type="sldNum" sz="quarter" idx="10"/>
          </p:nvPr>
        </p:nvSpPr>
        <p:spPr/>
        <p:txBody>
          <a:bodyPr/>
          <a:lstStyle/>
          <a:p>
            <a:fld id="{EC7EE146-CA74-4540-AA9B-1E44445179BB}" type="slidenum">
              <a:rPr lang="tr-TR" smtClean="0"/>
              <a:pPr/>
              <a:t>3</a:t>
            </a:fld>
            <a:endParaRPr lang="tr-TR"/>
          </a:p>
        </p:txBody>
      </p:sp>
    </p:spTree>
    <p:extLst>
      <p:ext uri="{BB962C8B-B14F-4D97-AF65-F5344CB8AC3E}">
        <p14:creationId xmlns:p14="http://schemas.microsoft.com/office/powerpoint/2010/main" xmlns="" val="10827775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D6F74A6-38B8-4663-9D3F-900E657517A4}" type="slidenum">
              <a:rPr lang="en-US" altLang="tr-TR"/>
              <a:pPr/>
              <a:t>12</a:t>
            </a:fld>
            <a:endParaRPr lang="en-US" altLang="tr-T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tr-TR" altLang="tr-TR" dirty="0" smtClean="0"/>
              <a:t>Ebeveynlere </a:t>
            </a:r>
            <a:r>
              <a:rPr lang="tr-TR" altLang="tr-TR" dirty="0"/>
              <a:t>bu konuyla ilgili daha öncesinde deneyimi olan var mı diye sorularak etkinlik</a:t>
            </a:r>
            <a:r>
              <a:rPr lang="tr-TR" altLang="tr-TR" baseline="0" dirty="0"/>
              <a:t> interaktif bir hale getirilmelidir. </a:t>
            </a:r>
            <a:endParaRPr lang="ru-RU" altLang="tr-TR" dirty="0"/>
          </a:p>
          <a:p>
            <a:endParaRPr lang="ru-RU" altLang="tr-TR" dirty="0"/>
          </a:p>
        </p:txBody>
      </p:sp>
    </p:spTree>
    <p:extLst>
      <p:ext uri="{BB962C8B-B14F-4D97-AF65-F5344CB8AC3E}">
        <p14:creationId xmlns:p14="http://schemas.microsoft.com/office/powerpoint/2010/main" xmlns="" val="20293432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D6F74A6-38B8-4663-9D3F-900E657517A4}" type="slidenum">
              <a:rPr lang="en-US" altLang="tr-TR"/>
              <a:pPr/>
              <a:t>13</a:t>
            </a:fld>
            <a:endParaRPr lang="en-US" altLang="tr-T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tr-TR" altLang="tr-TR" dirty="0" smtClean="0"/>
              <a:t>Ebeveynlere </a:t>
            </a:r>
            <a:r>
              <a:rPr lang="tr-TR" altLang="tr-TR" dirty="0"/>
              <a:t>bu konuyla ilgili daha öncesinde deneyimi olan var mı diye sorularak etkinlik</a:t>
            </a:r>
            <a:r>
              <a:rPr lang="tr-TR" altLang="tr-TR" baseline="0" dirty="0"/>
              <a:t> interaktif bir hale getirilmelidir. </a:t>
            </a:r>
            <a:endParaRPr lang="ru-RU" altLang="tr-TR" dirty="0"/>
          </a:p>
          <a:p>
            <a:endParaRPr lang="ru-RU" altLang="tr-TR" dirty="0"/>
          </a:p>
        </p:txBody>
      </p:sp>
    </p:spTree>
    <p:extLst>
      <p:ext uri="{BB962C8B-B14F-4D97-AF65-F5344CB8AC3E}">
        <p14:creationId xmlns:p14="http://schemas.microsoft.com/office/powerpoint/2010/main" xmlns="" val="28322947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D6F74A6-38B8-4663-9D3F-900E657517A4}" type="slidenum">
              <a:rPr lang="en-US" altLang="tr-TR"/>
              <a:pPr/>
              <a:t>14</a:t>
            </a:fld>
            <a:endParaRPr lang="en-US" altLang="tr-T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tr-TR" altLang="tr-TR" dirty="0" smtClean="0"/>
              <a:t>Ebeveynlere bu </a:t>
            </a:r>
            <a:r>
              <a:rPr lang="tr-TR" altLang="tr-TR" dirty="0"/>
              <a:t>konuyla ilgili daha öncesinde deneyimi olan var mı diye sorularak etkinlik</a:t>
            </a:r>
            <a:r>
              <a:rPr lang="tr-TR" altLang="tr-TR" baseline="0" dirty="0"/>
              <a:t> interaktif bir hale getirilmelidir. </a:t>
            </a:r>
            <a:endParaRPr lang="ru-RU" altLang="tr-TR" dirty="0"/>
          </a:p>
          <a:p>
            <a:endParaRPr lang="ru-RU" altLang="tr-TR" dirty="0"/>
          </a:p>
        </p:txBody>
      </p:sp>
    </p:spTree>
    <p:extLst>
      <p:ext uri="{BB962C8B-B14F-4D97-AF65-F5344CB8AC3E}">
        <p14:creationId xmlns:p14="http://schemas.microsoft.com/office/powerpoint/2010/main" xmlns="" val="39412119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D6F74A6-38B8-4663-9D3F-900E657517A4}" type="slidenum">
              <a:rPr lang="en-US" altLang="tr-TR"/>
              <a:pPr/>
              <a:t>15</a:t>
            </a:fld>
            <a:endParaRPr lang="en-US" altLang="tr-T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tr-TR" altLang="tr-TR" dirty="0" smtClean="0"/>
              <a:t>Ebeveynlere </a:t>
            </a:r>
            <a:r>
              <a:rPr lang="tr-TR" altLang="tr-TR" dirty="0"/>
              <a:t>bu konuyla ilgili daha öncesinde deneyimi olan var mı diye sorularak etkinlik</a:t>
            </a:r>
            <a:r>
              <a:rPr lang="tr-TR" altLang="tr-TR" baseline="0" dirty="0"/>
              <a:t> interaktif bir hale getirilmelidir. </a:t>
            </a:r>
            <a:endParaRPr lang="ru-RU" altLang="tr-TR" dirty="0"/>
          </a:p>
          <a:p>
            <a:endParaRPr lang="ru-RU" altLang="tr-TR" dirty="0"/>
          </a:p>
        </p:txBody>
      </p:sp>
    </p:spTree>
    <p:extLst>
      <p:ext uri="{BB962C8B-B14F-4D97-AF65-F5344CB8AC3E}">
        <p14:creationId xmlns:p14="http://schemas.microsoft.com/office/powerpoint/2010/main" xmlns="" val="1944879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D6F74A6-38B8-4663-9D3F-900E657517A4}" type="slidenum">
              <a:rPr lang="en-US" altLang="tr-TR"/>
              <a:pPr/>
              <a:t>16</a:t>
            </a:fld>
            <a:endParaRPr lang="en-US" altLang="tr-T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tr-TR" altLang="tr-TR" dirty="0" smtClean="0"/>
              <a:t>Ebeveynlere bu konuyla ilgili daha öncesinde deneyimi olan var mı diye sorularak etkinlik</a:t>
            </a:r>
            <a:r>
              <a:rPr lang="tr-TR" altLang="tr-TR" baseline="0" dirty="0" smtClean="0"/>
              <a:t> interaktif bir hale getirilmelidir. </a:t>
            </a:r>
            <a:endParaRPr lang="ru-RU" altLang="tr-TR" dirty="0" smtClean="0"/>
          </a:p>
          <a:p>
            <a:endParaRPr lang="ru-RU" altLang="tr-TR" dirty="0"/>
          </a:p>
        </p:txBody>
      </p:sp>
    </p:spTree>
    <p:extLst>
      <p:ext uri="{BB962C8B-B14F-4D97-AF65-F5344CB8AC3E}">
        <p14:creationId xmlns:p14="http://schemas.microsoft.com/office/powerpoint/2010/main" xmlns="" val="33709149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0AA7713-D549-4AF3-AD26-1EEA090C64A8}" type="slidenum">
              <a:rPr lang="en-US" altLang="tr-TR"/>
              <a:pPr/>
              <a:t>17</a:t>
            </a:fld>
            <a:endParaRPr lang="en-US" altLang="tr-TR"/>
          </a:p>
        </p:txBody>
      </p:sp>
      <p:sp>
        <p:nvSpPr>
          <p:cNvPr id="110594" name="Rectangle 2"/>
          <p:cNvSpPr>
            <a:spLocks noGrp="1" noRot="1" noChangeAspect="1" noChangeArrowheads="1" noTextEdit="1"/>
          </p:cNvSpPr>
          <p:nvPr>
            <p:ph type="sldImg"/>
          </p:nvPr>
        </p:nvSpPr>
        <p:spPr>
          <a:ln/>
        </p:spPr>
      </p:sp>
      <p:sp>
        <p:nvSpPr>
          <p:cNvPr id="110595" name="Rectangle 3"/>
          <p:cNvSpPr>
            <a:spLocks noGrp="1" noChangeArrowheads="1"/>
          </p:cNvSpPr>
          <p:nvPr>
            <p:ph type="body" idx="1"/>
          </p:nvPr>
        </p:nvSpPr>
        <p:spPr/>
        <p:txBody>
          <a:bodyPr/>
          <a:lstStyle/>
          <a:p>
            <a:endParaRPr lang="ru-RU" altLang="tr-TR"/>
          </a:p>
        </p:txBody>
      </p:sp>
    </p:spTree>
    <p:extLst>
      <p:ext uri="{BB962C8B-B14F-4D97-AF65-F5344CB8AC3E}">
        <p14:creationId xmlns:p14="http://schemas.microsoft.com/office/powerpoint/2010/main" xmlns="" val="35983746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Teknolojinin bilinçsiz kullanımı </a:t>
            </a:r>
            <a:r>
              <a:rPr lang="tr-TR" dirty="0" smtClean="0"/>
              <a:t>sağlık</a:t>
            </a:r>
            <a:r>
              <a:rPr lang="tr-TR" baseline="0" dirty="0" smtClean="0"/>
              <a:t> problemlerine</a:t>
            </a:r>
            <a:r>
              <a:rPr lang="tr-TR" dirty="0" smtClean="0"/>
              <a:t>, </a:t>
            </a:r>
            <a:r>
              <a:rPr lang="tr-TR" dirty="0"/>
              <a:t>bağımlılık, zorbalık, dolandırıcılık, yanlış </a:t>
            </a:r>
            <a:r>
              <a:rPr lang="tr-TR" dirty="0" smtClean="0"/>
              <a:t>bilgi edinme </a:t>
            </a:r>
            <a:r>
              <a:rPr lang="tr-TR" dirty="0"/>
              <a:t>gibi </a:t>
            </a:r>
            <a:r>
              <a:rPr lang="tr-TR" dirty="0" smtClean="0"/>
              <a:t>sorunlara neden</a:t>
            </a:r>
            <a:r>
              <a:rPr lang="tr-TR" baseline="0" dirty="0" smtClean="0"/>
              <a:t> olmaktadır.</a:t>
            </a:r>
            <a:r>
              <a:rPr lang="tr-TR" dirty="0" smtClean="0"/>
              <a:t> </a:t>
            </a:r>
          </a:p>
          <a:p>
            <a:r>
              <a:rPr lang="tr-TR" sz="1200" kern="1200" dirty="0" smtClean="0">
                <a:solidFill>
                  <a:schemeClr val="tx1"/>
                </a:solidFill>
                <a:effectLst/>
                <a:latin typeface="Arial" charset="0"/>
                <a:ea typeface="+mn-ea"/>
                <a:cs typeface="+mn-cs"/>
              </a:rPr>
              <a:t>Teknolojik </a:t>
            </a:r>
            <a:r>
              <a:rPr lang="tr-TR" sz="1200" kern="1200" dirty="0">
                <a:solidFill>
                  <a:schemeClr val="tx1"/>
                </a:solidFill>
                <a:effectLst/>
                <a:latin typeface="Arial" charset="0"/>
                <a:ea typeface="+mn-ea"/>
                <a:cs typeface="+mn-cs"/>
              </a:rPr>
              <a:t>aletlerin ve internetin gereğinden fazla uzun sürelerle </a:t>
            </a:r>
            <a:r>
              <a:rPr lang="tr-TR" sz="1200" kern="1200" dirty="0" smtClean="0">
                <a:solidFill>
                  <a:schemeClr val="tx1"/>
                </a:solidFill>
                <a:effectLst/>
                <a:latin typeface="Arial" charset="0"/>
                <a:ea typeface="+mn-ea"/>
                <a:cs typeface="+mn-cs"/>
              </a:rPr>
              <a:t>kullanılması günlük </a:t>
            </a:r>
            <a:r>
              <a:rPr lang="tr-TR" sz="1200" kern="1200" dirty="0">
                <a:solidFill>
                  <a:schemeClr val="tx1"/>
                </a:solidFill>
                <a:effectLst/>
                <a:latin typeface="Arial" charset="0"/>
                <a:ea typeface="+mn-ea"/>
                <a:cs typeface="+mn-cs"/>
              </a:rPr>
              <a:t>sorumlulukların yerine </a:t>
            </a:r>
            <a:r>
              <a:rPr lang="tr-TR" sz="1200" kern="1200" dirty="0" smtClean="0">
                <a:solidFill>
                  <a:schemeClr val="tx1"/>
                </a:solidFill>
                <a:effectLst/>
                <a:latin typeface="Arial" charset="0"/>
                <a:ea typeface="+mn-ea"/>
                <a:cs typeface="+mn-cs"/>
              </a:rPr>
              <a:t>getirilmesine (</a:t>
            </a:r>
            <a:r>
              <a:rPr lang="tr-TR" sz="1200" kern="1200" dirty="0">
                <a:solidFill>
                  <a:schemeClr val="tx1"/>
                </a:solidFill>
                <a:effectLst/>
                <a:latin typeface="Arial" charset="0"/>
                <a:ea typeface="+mn-ea"/>
                <a:cs typeface="+mn-cs"/>
              </a:rPr>
              <a:t>ödev, konu tekrarı </a:t>
            </a:r>
            <a:r>
              <a:rPr lang="tr-TR" sz="1200" kern="1200" dirty="0" err="1" smtClean="0">
                <a:solidFill>
                  <a:schemeClr val="tx1"/>
                </a:solidFill>
                <a:effectLst/>
                <a:latin typeface="Arial" charset="0"/>
                <a:ea typeface="+mn-ea"/>
                <a:cs typeface="+mn-cs"/>
              </a:rPr>
              <a:t>v.b</a:t>
            </a:r>
            <a:r>
              <a:rPr lang="tr-TR" sz="1200" kern="1200" dirty="0" smtClean="0">
                <a:solidFill>
                  <a:schemeClr val="tx1"/>
                </a:solidFill>
                <a:effectLst/>
                <a:latin typeface="Arial" charset="0"/>
                <a:ea typeface="+mn-ea"/>
                <a:cs typeface="+mn-cs"/>
              </a:rPr>
              <a:t>.) </a:t>
            </a:r>
            <a:r>
              <a:rPr lang="tr-TR" sz="1200" kern="1200" dirty="0">
                <a:solidFill>
                  <a:schemeClr val="tx1"/>
                </a:solidFill>
                <a:effectLst/>
                <a:latin typeface="Arial" charset="0"/>
                <a:ea typeface="+mn-ea"/>
                <a:cs typeface="+mn-cs"/>
              </a:rPr>
              <a:t>ve gerçek hayat aktivitelerine katılımın </a:t>
            </a:r>
            <a:r>
              <a:rPr lang="tr-TR" sz="1200" kern="1200" dirty="0" smtClean="0">
                <a:solidFill>
                  <a:schemeClr val="tx1"/>
                </a:solidFill>
                <a:effectLst/>
                <a:latin typeface="Arial" charset="0"/>
                <a:ea typeface="+mn-ea"/>
                <a:cs typeface="+mn-cs"/>
              </a:rPr>
              <a:t>azalmasına (arkadaşlarla </a:t>
            </a:r>
            <a:r>
              <a:rPr lang="tr-TR" sz="1200" kern="1200" dirty="0">
                <a:solidFill>
                  <a:schemeClr val="tx1"/>
                </a:solidFill>
                <a:effectLst/>
                <a:latin typeface="Arial" charset="0"/>
                <a:ea typeface="+mn-ea"/>
                <a:cs typeface="+mn-cs"/>
              </a:rPr>
              <a:t>buluşma, açık havada zaman geçirme, spor ve sanat etkinliklerine zaman ayırma, aile ile birlikte vakit geçirme </a:t>
            </a:r>
            <a:r>
              <a:rPr lang="tr-TR" sz="1200" kern="1200" dirty="0" err="1">
                <a:solidFill>
                  <a:schemeClr val="tx1"/>
                </a:solidFill>
                <a:effectLst/>
                <a:latin typeface="Arial" charset="0"/>
                <a:ea typeface="+mn-ea"/>
                <a:cs typeface="+mn-cs"/>
              </a:rPr>
              <a:t>v.b</a:t>
            </a:r>
            <a:r>
              <a:rPr lang="tr-TR" sz="1200" kern="1200" dirty="0">
                <a:solidFill>
                  <a:schemeClr val="tx1"/>
                </a:solidFill>
                <a:effectLst/>
                <a:latin typeface="Arial" charset="0"/>
                <a:ea typeface="+mn-ea"/>
                <a:cs typeface="+mn-cs"/>
              </a:rPr>
              <a:t>.) engel </a:t>
            </a:r>
            <a:r>
              <a:rPr lang="tr-TR" sz="1200" kern="1200" dirty="0" smtClean="0">
                <a:solidFill>
                  <a:schemeClr val="tx1"/>
                </a:solidFill>
                <a:effectLst/>
                <a:latin typeface="Arial" charset="0"/>
                <a:ea typeface="+mn-ea"/>
                <a:cs typeface="+mn-cs"/>
              </a:rPr>
              <a:t>oluşturmaktadır</a:t>
            </a:r>
            <a:r>
              <a:rPr lang="tr-TR" sz="1200" kern="1200" dirty="0">
                <a:solidFill>
                  <a:schemeClr val="tx1"/>
                </a:solidFill>
                <a:effectLst/>
                <a:latin typeface="Arial" charset="0"/>
                <a:ea typeface="+mn-ea"/>
                <a:cs typeface="+mn-cs"/>
              </a:rPr>
              <a:t>.</a:t>
            </a:r>
          </a:p>
          <a:p>
            <a:r>
              <a:rPr lang="tr-TR" sz="1200" kern="1200" dirty="0">
                <a:solidFill>
                  <a:schemeClr val="tx1"/>
                </a:solidFill>
                <a:effectLst/>
                <a:latin typeface="Arial" charset="0"/>
                <a:ea typeface="+mn-ea"/>
                <a:cs typeface="+mn-cs"/>
              </a:rPr>
              <a:t>İzlenilen içeriğe bağlı olarak şiddete yönelime yol açabilir. Bunun yanında sosyal medya araçlarında geçirilen zamanda bireyin kendini başkaları ile kıyaslaması sonucunda çeşitli kaygı bozuklukları oluşabilmektedir.  Yine uzun süreler boyunca gerçek yaşamdan uzak kalınması ve sosyal temasın azalması sonucunda  gerçeklik algısının yitirilmesine, bireyin sosyal becerilerinin gerilemesine yol açtığı bilinmektedir. </a:t>
            </a:r>
            <a:r>
              <a:rPr lang="tr-TR" sz="1200" kern="1200" dirty="0" smtClean="0">
                <a:solidFill>
                  <a:schemeClr val="tx1"/>
                </a:solidFill>
                <a:effectLst/>
                <a:latin typeface="Arial" charset="0"/>
                <a:ea typeface="+mn-ea"/>
                <a:cs typeface="+mn-cs"/>
              </a:rPr>
              <a:t>Dijital ayak izi </a:t>
            </a:r>
            <a:r>
              <a:rPr lang="tr-TR" sz="1200" kern="1200" dirty="0" smtClean="0">
                <a:solidFill>
                  <a:schemeClr val="tx1"/>
                </a:solidFill>
                <a:effectLst/>
                <a:latin typeface="+mn-lt"/>
                <a:ea typeface="+mn-ea"/>
                <a:cs typeface="+mn-cs"/>
              </a:rPr>
              <a:t>k</a:t>
            </a:r>
            <a:r>
              <a:rPr lang="tr-TR" altLang="tr-TR" dirty="0" smtClean="0"/>
              <a:t>işilerin </a:t>
            </a:r>
            <a:r>
              <a:rPr lang="tr-TR" altLang="tr-TR" dirty="0"/>
              <a:t>çevrimiçi ortamlarda gerçekleştirdikleri her türlü faaliyet (paylaştığı, tıkladığı her yazı, ses, görüntü vb.) sonucu elektronik veri tabanlarında bıraktıkları ve süresiz olarak saklanan izdir</a:t>
            </a:r>
            <a:r>
              <a:rPr lang="tr-TR" altLang="tr-TR" dirty="0" smtClean="0"/>
              <a:t>. Bu </a:t>
            </a:r>
            <a:r>
              <a:rPr lang="tr-TR" altLang="tr-TR" dirty="0"/>
              <a:t>izler, kişi sildiğini zannetse bile asla tam anlamıyla yok olmadıkları için gelecekte karşılarına çıkabilir ve zor durumda bırakabilir.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tr-TR" sz="1200" kern="1200" dirty="0">
              <a:solidFill>
                <a:schemeClr val="tx1"/>
              </a:solidFill>
              <a:effectLst/>
              <a:latin typeface="Arial" charset="0"/>
              <a:ea typeface="+mn-ea"/>
              <a:cs typeface="+mn-cs"/>
            </a:endParaRPr>
          </a:p>
          <a:p>
            <a:endParaRPr lang="tr-TR" dirty="0"/>
          </a:p>
        </p:txBody>
      </p:sp>
      <p:sp>
        <p:nvSpPr>
          <p:cNvPr id="4" name="Slayt Numarası Yer Tutucusu 3"/>
          <p:cNvSpPr>
            <a:spLocks noGrp="1"/>
          </p:cNvSpPr>
          <p:nvPr>
            <p:ph type="sldNum" sz="quarter" idx="5"/>
          </p:nvPr>
        </p:nvSpPr>
        <p:spPr/>
        <p:txBody>
          <a:bodyPr/>
          <a:lstStyle/>
          <a:p>
            <a:fld id="{EC7EE146-CA74-4540-AA9B-1E44445179BB}" type="slidenum">
              <a:rPr lang="tr-TR" smtClean="0"/>
              <a:pPr/>
              <a:t>18</a:t>
            </a:fld>
            <a:endParaRPr lang="tr-TR"/>
          </a:p>
        </p:txBody>
      </p:sp>
    </p:spTree>
    <p:extLst>
      <p:ext uri="{BB962C8B-B14F-4D97-AF65-F5344CB8AC3E}">
        <p14:creationId xmlns:p14="http://schemas.microsoft.com/office/powerpoint/2010/main" xmlns="" val="40312973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smtClean="0"/>
              <a:t>Dijital vatandaşlık; bilgisayarlar, internet ve dijital cihazlar vasıtasıyla faydalanılan teknolojinin sorumlu kullanımı anlamına gelir. Bir bireyin teknolojiyi kullanırken etik davranması, uygunsuz davranışlardan kaçınması demektir. Dijital vatandaşlık genel anlamda, sanal dünyadaki doğru, güvenli davranış kalıplarını ve bunların çerçevesini ifade eder. </a:t>
            </a:r>
          </a:p>
          <a:p>
            <a:endParaRPr lang="tr-TR" dirty="0" smtClean="0"/>
          </a:p>
          <a:p>
            <a:r>
              <a:rPr lang="tr-TR" dirty="0" smtClean="0"/>
              <a:t>İyi bir dijital vatandaş, bu bilinçle hareket eden ve herhangi bir platformda görüş bildirirken veya yorum yaparken tıpkı gerçek hayatta olduğu gibi saygılı olan bireydir.</a:t>
            </a:r>
          </a:p>
          <a:p>
            <a:r>
              <a:rPr lang="tr-TR" dirty="0" smtClean="0"/>
              <a:t>Dijital vatandaşlığın en hassas ancak sıkça göz ardı edilen noktalarından biri dijital parmak ya da dijital ayak izidir. Her dijital kullanıcı, internette paylaşılan şeylerin asla kaybolmayacağının bilincinde olmalıdır.</a:t>
            </a:r>
          </a:p>
          <a:p>
            <a:r>
              <a:rPr lang="tr-TR" dirty="0" smtClean="0"/>
              <a:t> Her birey, dijital dünyada da neler paylaştığına dikkat ederek; din, dil, ırk vb. kavramlar özelinde rencide edici tavırlar takınmamaya özen göstermeli, teknolojiyi kötüye kullanmamalıdır.</a:t>
            </a:r>
          </a:p>
          <a:p>
            <a:r>
              <a:rPr lang="tr-TR" dirty="0" smtClean="0"/>
              <a:t>Her birey, dijital ortamda yer alan kaynakları kullanmak için izin almalıdır. Ya da mülkiyet hakkı bulunan bilgileri, belgeleri, çalışmaları dijital dünyada paylaşırken mutlaka kaynak göstermelidir. Ayrıca dijital dünyada yer alan film, oyun ve müzik gibi eserlerin telif hakkını ödemeksizin yüklemenin ve kullanmanın suç olduğu unutulmamalıdır.</a:t>
            </a:r>
          </a:p>
          <a:p>
            <a:r>
              <a:rPr lang="tr-TR" dirty="0" smtClean="0"/>
              <a:t>Her birey, dijital ortamda öncelikle kendine saygı duymalı, yer aldığı platformlarda uygun adlar seçmeli, kişisel bilgilerini, özel yaşantısı, yaşadığı olayları paylaşırken özenli ve dikkatli davranmalıdır.</a:t>
            </a:r>
            <a:endParaRPr lang="tr-TR" dirty="0"/>
          </a:p>
        </p:txBody>
      </p:sp>
      <p:sp>
        <p:nvSpPr>
          <p:cNvPr id="4" name="Slayt Numarası Yer Tutucusu 3"/>
          <p:cNvSpPr>
            <a:spLocks noGrp="1"/>
          </p:cNvSpPr>
          <p:nvPr>
            <p:ph type="sldNum" sz="quarter" idx="10"/>
          </p:nvPr>
        </p:nvSpPr>
        <p:spPr/>
        <p:txBody>
          <a:bodyPr/>
          <a:lstStyle/>
          <a:p>
            <a:fld id="{D659C4F1-C6B5-448D-974A-32571CDC88D6}" type="slidenum">
              <a:rPr lang="en-US" altLang="tr-TR" smtClean="0"/>
              <a:pPr/>
              <a:t>19</a:t>
            </a:fld>
            <a:endParaRPr lang="en-US" altLang="tr-TR"/>
          </a:p>
        </p:txBody>
      </p:sp>
    </p:spTree>
    <p:extLst>
      <p:ext uri="{BB962C8B-B14F-4D97-AF65-F5344CB8AC3E}">
        <p14:creationId xmlns:p14="http://schemas.microsoft.com/office/powerpoint/2010/main" xmlns="" val="41680148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smtClean="0"/>
              <a:t>Velilerin edindikleri</a:t>
            </a:r>
            <a:r>
              <a:rPr lang="tr-TR" baseline="0" dirty="0" smtClean="0"/>
              <a:t> bilgileri teknolojinin hızına yetişebilecek şekilde güncellemelerinin önemi vurgulanır.</a:t>
            </a:r>
            <a:endParaRPr lang="tr-TR" dirty="0"/>
          </a:p>
        </p:txBody>
      </p:sp>
      <p:sp>
        <p:nvSpPr>
          <p:cNvPr id="4" name="Slayt Numarası Yer Tutucusu 3"/>
          <p:cNvSpPr>
            <a:spLocks noGrp="1"/>
          </p:cNvSpPr>
          <p:nvPr>
            <p:ph type="sldNum" sz="quarter" idx="10"/>
          </p:nvPr>
        </p:nvSpPr>
        <p:spPr/>
        <p:txBody>
          <a:bodyPr/>
          <a:lstStyle/>
          <a:p>
            <a:fld id="{EC7EE146-CA74-4540-AA9B-1E44445179BB}" type="slidenum">
              <a:rPr lang="tr-TR" smtClean="0"/>
              <a:pPr/>
              <a:t>21</a:t>
            </a:fld>
            <a:endParaRPr lang="tr-TR"/>
          </a:p>
        </p:txBody>
      </p:sp>
    </p:spTree>
    <p:extLst>
      <p:ext uri="{BB962C8B-B14F-4D97-AF65-F5344CB8AC3E}">
        <p14:creationId xmlns:p14="http://schemas.microsoft.com/office/powerpoint/2010/main" xmlns="" val="13134659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Örneğin, çocuğunuza; </a:t>
            </a:r>
            <a:r>
              <a:rPr lang="tr-TR" dirty="0" smtClean="0"/>
              <a:t>«Bir </a:t>
            </a:r>
            <a:r>
              <a:rPr lang="tr-TR" dirty="0"/>
              <a:t>saat kitap okursan ya da ödev yaparsan bir saat tablete </a:t>
            </a:r>
            <a:r>
              <a:rPr lang="tr-TR" dirty="0" smtClean="0"/>
              <a:t>bakabilirsin.» demekle</a:t>
            </a:r>
            <a:r>
              <a:rPr lang="tr-TR" baseline="0" dirty="0" smtClean="0"/>
              <a:t> «</a:t>
            </a:r>
            <a:r>
              <a:rPr lang="tr-TR" dirty="0" smtClean="0"/>
              <a:t>Ödev </a:t>
            </a:r>
            <a:r>
              <a:rPr lang="tr-TR" dirty="0"/>
              <a:t>yapmak çok sıkıcı bir iştir, o kadar sıkıcıdır ki bunu yapman için sana çok eğlenceli olan tablet kullanımını ödül olarak </a:t>
            </a:r>
            <a:r>
              <a:rPr lang="tr-TR" dirty="0" smtClean="0"/>
              <a:t>veriyorum» </a:t>
            </a:r>
            <a:r>
              <a:rPr lang="tr-TR" dirty="0"/>
              <a:t>demek eşdeğerdir.</a:t>
            </a:r>
          </a:p>
        </p:txBody>
      </p:sp>
      <p:sp>
        <p:nvSpPr>
          <p:cNvPr id="4" name="Slayt Numarası Yer Tutucusu 3"/>
          <p:cNvSpPr>
            <a:spLocks noGrp="1"/>
          </p:cNvSpPr>
          <p:nvPr>
            <p:ph type="sldNum" sz="quarter" idx="5"/>
          </p:nvPr>
        </p:nvSpPr>
        <p:spPr/>
        <p:txBody>
          <a:bodyPr/>
          <a:lstStyle/>
          <a:p>
            <a:fld id="{EC7EE146-CA74-4540-AA9B-1E44445179BB}" type="slidenum">
              <a:rPr lang="tr-TR" smtClean="0"/>
              <a:pPr/>
              <a:t>22</a:t>
            </a:fld>
            <a:endParaRPr lang="tr-TR"/>
          </a:p>
        </p:txBody>
      </p:sp>
    </p:spTree>
    <p:extLst>
      <p:ext uri="{BB962C8B-B14F-4D97-AF65-F5344CB8AC3E}">
        <p14:creationId xmlns:p14="http://schemas.microsoft.com/office/powerpoint/2010/main" xmlns="" val="10466228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smtClean="0"/>
              <a:t>Sorular okunmaya başlanmadan önce ebeveynlerin bu</a:t>
            </a:r>
            <a:r>
              <a:rPr lang="tr-TR" baseline="0" dirty="0" smtClean="0"/>
              <a:t> ifadeleri hem çocukları hem de kendileri için düşünmeleri gerektiği vurgulanmalıdır. </a:t>
            </a:r>
            <a:r>
              <a:rPr lang="tr-TR" dirty="0" smtClean="0"/>
              <a:t>Yukarıdaki </a:t>
            </a:r>
            <a:r>
              <a:rPr lang="tr-TR" dirty="0"/>
              <a:t>sorularla </a:t>
            </a:r>
            <a:r>
              <a:rPr lang="tr-TR" dirty="0" smtClean="0"/>
              <a:t>ailelerin</a:t>
            </a:r>
            <a:r>
              <a:rPr lang="tr-TR" baseline="0" dirty="0" smtClean="0"/>
              <a:t> </a:t>
            </a:r>
            <a:r>
              <a:rPr lang="tr-TR" dirty="0" smtClean="0"/>
              <a:t>hem </a:t>
            </a:r>
            <a:r>
              <a:rPr lang="tr-TR" dirty="0"/>
              <a:t>kendi teknoloji kullanım alışkanlıklarını hem </a:t>
            </a:r>
            <a:r>
              <a:rPr lang="tr-TR" dirty="0" smtClean="0"/>
              <a:t>çocuklarının</a:t>
            </a:r>
            <a:r>
              <a:rPr lang="tr-TR" baseline="0" dirty="0" smtClean="0"/>
              <a:t> </a:t>
            </a:r>
            <a:r>
              <a:rPr lang="tr-TR" dirty="0" smtClean="0"/>
              <a:t>teknoloji </a:t>
            </a:r>
            <a:r>
              <a:rPr lang="tr-TR" dirty="0"/>
              <a:t>kullanım alışkanlıklarını gözden geçirmesi ve farkındalık oluşturmaları sağlanır.</a:t>
            </a:r>
          </a:p>
          <a:p>
            <a:r>
              <a:rPr lang="tr-TR" dirty="0"/>
              <a:t>Birkaç soru için soru cevap yapılır?</a:t>
            </a:r>
          </a:p>
        </p:txBody>
      </p:sp>
      <p:sp>
        <p:nvSpPr>
          <p:cNvPr id="4" name="Slayt Numarası Yer Tutucusu 3"/>
          <p:cNvSpPr>
            <a:spLocks noGrp="1"/>
          </p:cNvSpPr>
          <p:nvPr>
            <p:ph type="sldNum" sz="quarter" idx="5"/>
          </p:nvPr>
        </p:nvSpPr>
        <p:spPr/>
        <p:txBody>
          <a:bodyPr/>
          <a:lstStyle/>
          <a:p>
            <a:fld id="{EC7EE146-CA74-4540-AA9B-1E44445179BB}" type="slidenum">
              <a:rPr lang="tr-TR" smtClean="0"/>
              <a:pPr/>
              <a:t>4</a:t>
            </a:fld>
            <a:endParaRPr lang="tr-TR"/>
          </a:p>
        </p:txBody>
      </p:sp>
    </p:spTree>
    <p:extLst>
      <p:ext uri="{BB962C8B-B14F-4D97-AF65-F5344CB8AC3E}">
        <p14:creationId xmlns:p14="http://schemas.microsoft.com/office/powerpoint/2010/main" xmlns="" val="36679546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smtClean="0"/>
              <a:t>Sadece</a:t>
            </a:r>
            <a:r>
              <a:rPr lang="tr-TR" baseline="0" dirty="0" smtClean="0"/>
              <a:t> teknoloji kullanımı konusunda değil her konu hakkında çocuğunuzla konuşurken kullandığınız dil önemlidir vurgusu yapılır.</a:t>
            </a:r>
          </a:p>
          <a:p>
            <a:r>
              <a:rPr lang="tr-TR" baseline="0" dirty="0" smtClean="0"/>
              <a:t>Burada ben dili ve sen dili ayrımı konusuna değinilebilir.</a:t>
            </a:r>
          </a:p>
          <a:p>
            <a:r>
              <a:rPr lang="tr-TR" baseline="0" dirty="0" smtClean="0"/>
              <a:t>Yapılan eleştirilerin çocuğun kişiliğine yönelik değil davranışına yönelik olmasının önemi üzerinde durulabilir. (Günün büyük bölümünü bilgisayarla geçiren çocuğa «Bilgisayar başında oturmaktan başka bir işe yaramazsın, sorumsuzsun.» demek yerine «Bilgisayar karşısında uzun saatler geçiriyor olman beni endişelendiriyor» denilmesi doğrudur.</a:t>
            </a:r>
          </a:p>
          <a:p>
            <a:endParaRPr lang="tr-TR" dirty="0" smtClean="0"/>
          </a:p>
        </p:txBody>
      </p:sp>
      <p:sp>
        <p:nvSpPr>
          <p:cNvPr id="4" name="Slayt Numarası Yer Tutucusu 3"/>
          <p:cNvSpPr>
            <a:spLocks noGrp="1"/>
          </p:cNvSpPr>
          <p:nvPr>
            <p:ph type="sldNum" sz="quarter" idx="5"/>
          </p:nvPr>
        </p:nvSpPr>
        <p:spPr/>
        <p:txBody>
          <a:bodyPr/>
          <a:lstStyle/>
          <a:p>
            <a:fld id="{EC7EE146-CA74-4540-AA9B-1E44445179BB}" type="slidenum">
              <a:rPr lang="tr-TR" smtClean="0"/>
              <a:pPr/>
              <a:t>23</a:t>
            </a:fld>
            <a:endParaRPr lang="tr-TR"/>
          </a:p>
        </p:txBody>
      </p:sp>
    </p:spTree>
    <p:extLst>
      <p:ext uri="{BB962C8B-B14F-4D97-AF65-F5344CB8AC3E}">
        <p14:creationId xmlns:p14="http://schemas.microsoft.com/office/powerpoint/2010/main" xmlns="" val="3328461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dirty="0" smtClean="0"/>
              <a:t>Farklı kaynaklarda çeşitli uzmanlarca yaş gruplarına göre farklı farklı sınırlar önerilmektedir.</a:t>
            </a:r>
            <a:r>
              <a:rPr lang="tr-TR" baseline="0" dirty="0" smtClean="0"/>
              <a:t> Bununla birlikte siz </a:t>
            </a:r>
            <a:r>
              <a:rPr lang="tr-TR" dirty="0" smtClean="0"/>
              <a:t>çocuğunuz için doğru teknoloji kullanım süresini belirlerken çocuğunuzun yaşı, özellikleri, yaşam tarzınız, kullanım amacı gibi değişkenleri dikkate almalısınız. Özellikle çocuğun yaşının büyümesi ile birlikte katı zaman sınırlamaları getirmek yerine daha yararlı kullanımı teşvik etmelisiniz. Çocuğunuzu, yaratıcılığını geliştirebileceği, sanatsal faaliyetlerde bulunabileceği sitelerle tanıştırmalısınız.</a:t>
            </a:r>
          </a:p>
          <a:p>
            <a:endParaRPr lang="tr-TR" dirty="0"/>
          </a:p>
        </p:txBody>
      </p:sp>
      <p:sp>
        <p:nvSpPr>
          <p:cNvPr id="4" name="Slayt Numarası Yer Tutucusu 3"/>
          <p:cNvSpPr>
            <a:spLocks noGrp="1"/>
          </p:cNvSpPr>
          <p:nvPr>
            <p:ph type="sldNum" sz="quarter" idx="10"/>
          </p:nvPr>
        </p:nvSpPr>
        <p:spPr/>
        <p:txBody>
          <a:bodyPr/>
          <a:lstStyle/>
          <a:p>
            <a:fld id="{EC7EE146-CA74-4540-AA9B-1E44445179BB}" type="slidenum">
              <a:rPr lang="tr-TR" smtClean="0"/>
              <a:pPr/>
              <a:t>24</a:t>
            </a:fld>
            <a:endParaRPr lang="tr-TR"/>
          </a:p>
        </p:txBody>
      </p:sp>
    </p:spTree>
    <p:extLst>
      <p:ext uri="{BB962C8B-B14F-4D97-AF65-F5344CB8AC3E}">
        <p14:creationId xmlns:p14="http://schemas.microsoft.com/office/powerpoint/2010/main" xmlns="" val="2541808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Küçük yaşlarda çocuklarda öğrenme stillerinin başında taklit yoluyla öğrenme gelmektedir. Çocuk hayata dair ilk becerilerini anne babasını taklit ederek öğrenir. Dolayısıyla ebeveyn çocuğuna kazandırmak istediği her davranışı önce kendisi yapıyor olmalıdır.</a:t>
            </a:r>
          </a:p>
        </p:txBody>
      </p:sp>
      <p:sp>
        <p:nvSpPr>
          <p:cNvPr id="4" name="Slayt Numarası Yer Tutucusu 3"/>
          <p:cNvSpPr>
            <a:spLocks noGrp="1"/>
          </p:cNvSpPr>
          <p:nvPr>
            <p:ph type="sldNum" sz="quarter" idx="5"/>
          </p:nvPr>
        </p:nvSpPr>
        <p:spPr/>
        <p:txBody>
          <a:bodyPr/>
          <a:lstStyle/>
          <a:p>
            <a:fld id="{EC7EE146-CA74-4540-AA9B-1E44445179BB}" type="slidenum">
              <a:rPr lang="tr-TR" smtClean="0"/>
              <a:pPr/>
              <a:t>26</a:t>
            </a:fld>
            <a:endParaRPr lang="tr-TR"/>
          </a:p>
        </p:txBody>
      </p:sp>
    </p:spTree>
    <p:extLst>
      <p:ext uri="{BB962C8B-B14F-4D97-AF65-F5344CB8AC3E}">
        <p14:creationId xmlns:p14="http://schemas.microsoft.com/office/powerpoint/2010/main" xmlns="" val="347377109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Siber güvenlik konusunda bilinçlenin. Güçlü şifreler belirlemeyi, internet hesaplarının erişimi konusunda tedbirler almayı öğrenin ve öğretin.</a:t>
            </a:r>
          </a:p>
        </p:txBody>
      </p:sp>
      <p:sp>
        <p:nvSpPr>
          <p:cNvPr id="4" name="Slayt Numarası Yer Tutucusu 3"/>
          <p:cNvSpPr>
            <a:spLocks noGrp="1"/>
          </p:cNvSpPr>
          <p:nvPr>
            <p:ph type="sldNum" sz="quarter" idx="5"/>
          </p:nvPr>
        </p:nvSpPr>
        <p:spPr/>
        <p:txBody>
          <a:bodyPr/>
          <a:lstStyle/>
          <a:p>
            <a:fld id="{EC7EE146-CA74-4540-AA9B-1E44445179BB}" type="slidenum">
              <a:rPr lang="tr-TR" smtClean="0"/>
              <a:pPr/>
              <a:t>28</a:t>
            </a:fld>
            <a:endParaRPr lang="tr-TR"/>
          </a:p>
        </p:txBody>
      </p:sp>
    </p:spTree>
    <p:extLst>
      <p:ext uri="{BB962C8B-B14F-4D97-AF65-F5344CB8AC3E}">
        <p14:creationId xmlns:p14="http://schemas.microsoft.com/office/powerpoint/2010/main" xmlns="" val="95154101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Güvenli internet kullanımı ile ilgili faydalanılabilecek iletişim bilgileri</a:t>
            </a:r>
          </a:p>
        </p:txBody>
      </p:sp>
      <p:sp>
        <p:nvSpPr>
          <p:cNvPr id="4" name="Slayt Numarası Yer Tutucusu 3"/>
          <p:cNvSpPr>
            <a:spLocks noGrp="1"/>
          </p:cNvSpPr>
          <p:nvPr>
            <p:ph type="sldNum" sz="quarter" idx="5"/>
          </p:nvPr>
        </p:nvSpPr>
        <p:spPr/>
        <p:txBody>
          <a:bodyPr/>
          <a:lstStyle/>
          <a:p>
            <a:fld id="{EC7EE146-CA74-4540-AA9B-1E44445179BB}" type="slidenum">
              <a:rPr lang="tr-TR" smtClean="0"/>
              <a:pPr/>
              <a:t>29</a:t>
            </a:fld>
            <a:endParaRPr lang="tr-TR"/>
          </a:p>
        </p:txBody>
      </p:sp>
    </p:spTree>
    <p:extLst>
      <p:ext uri="{BB962C8B-B14F-4D97-AF65-F5344CB8AC3E}">
        <p14:creationId xmlns:p14="http://schemas.microsoft.com/office/powerpoint/2010/main" xmlns="" val="390548211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EC7EE146-CA74-4540-AA9B-1E44445179BB}" type="slidenum">
              <a:rPr lang="tr-TR" smtClean="0"/>
              <a:pPr/>
              <a:t>30</a:t>
            </a:fld>
            <a:endParaRPr lang="tr-TR"/>
          </a:p>
        </p:txBody>
      </p:sp>
    </p:spTree>
    <p:extLst>
      <p:ext uri="{BB962C8B-B14F-4D97-AF65-F5344CB8AC3E}">
        <p14:creationId xmlns:p14="http://schemas.microsoft.com/office/powerpoint/2010/main" xmlns="" val="39932519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EC7EE146-CA74-4540-AA9B-1E44445179BB}" type="slidenum">
              <a:rPr lang="tr-TR" smtClean="0"/>
              <a:pPr/>
              <a:t>5</a:t>
            </a:fld>
            <a:endParaRPr lang="tr-TR"/>
          </a:p>
        </p:txBody>
      </p:sp>
    </p:spTree>
    <p:extLst>
      <p:ext uri="{BB962C8B-B14F-4D97-AF65-F5344CB8AC3E}">
        <p14:creationId xmlns:p14="http://schemas.microsoft.com/office/powerpoint/2010/main" xmlns="" val="27630632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EC7EE146-CA74-4540-AA9B-1E44445179BB}" type="slidenum">
              <a:rPr lang="tr-TR" smtClean="0"/>
              <a:pPr/>
              <a:t>6</a:t>
            </a:fld>
            <a:endParaRPr lang="tr-TR"/>
          </a:p>
        </p:txBody>
      </p:sp>
    </p:spTree>
    <p:extLst>
      <p:ext uri="{BB962C8B-B14F-4D97-AF65-F5344CB8AC3E}">
        <p14:creationId xmlns:p14="http://schemas.microsoft.com/office/powerpoint/2010/main" xmlns="" val="12003742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D6F74A6-38B8-4663-9D3F-900E657517A4}" type="slidenum">
              <a:rPr lang="en-US" altLang="tr-TR"/>
              <a:pPr/>
              <a:t>7</a:t>
            </a:fld>
            <a:endParaRPr lang="en-US" altLang="tr-T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p:txBody>
          <a:bodyPr/>
          <a:lstStyle/>
          <a:p>
            <a:r>
              <a:rPr lang="tr-TR" altLang="tr-TR" dirty="0" smtClean="0"/>
              <a:t>Ebeveynlere </a:t>
            </a:r>
            <a:r>
              <a:rPr lang="tr-TR" altLang="tr-TR" dirty="0"/>
              <a:t>bu konuyla ilgili daha öncesinde deneyimi olan var mı diye sorularak etkinlik</a:t>
            </a:r>
            <a:r>
              <a:rPr lang="tr-TR" altLang="tr-TR" baseline="0" dirty="0"/>
              <a:t> interaktif bir hale getirilmelidir. </a:t>
            </a:r>
            <a:endParaRPr lang="ru-RU" altLang="tr-TR" dirty="0"/>
          </a:p>
        </p:txBody>
      </p:sp>
    </p:spTree>
    <p:extLst>
      <p:ext uri="{BB962C8B-B14F-4D97-AF65-F5344CB8AC3E}">
        <p14:creationId xmlns:p14="http://schemas.microsoft.com/office/powerpoint/2010/main" xmlns="" val="7457799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D6F74A6-38B8-4663-9D3F-900E657517A4}" type="slidenum">
              <a:rPr lang="en-US" altLang="tr-TR"/>
              <a:pPr/>
              <a:t>8</a:t>
            </a:fld>
            <a:endParaRPr lang="en-US" altLang="tr-T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tr-TR" altLang="tr-TR" dirty="0" smtClean="0"/>
              <a:t>Ebeveynlere </a:t>
            </a:r>
            <a:r>
              <a:rPr lang="tr-TR" altLang="tr-TR" dirty="0"/>
              <a:t>bu konuyla ilgili daha öncesinde deneyimi olan var mı diye sorularak etkinlik</a:t>
            </a:r>
            <a:r>
              <a:rPr lang="tr-TR" altLang="tr-TR" baseline="0" dirty="0"/>
              <a:t> interaktif bir hale getirilmelidir. </a:t>
            </a:r>
            <a:endParaRPr lang="ru-RU" altLang="tr-TR" dirty="0"/>
          </a:p>
          <a:p>
            <a:endParaRPr lang="ru-RU" altLang="tr-TR" dirty="0"/>
          </a:p>
        </p:txBody>
      </p:sp>
    </p:spTree>
    <p:extLst>
      <p:ext uri="{BB962C8B-B14F-4D97-AF65-F5344CB8AC3E}">
        <p14:creationId xmlns:p14="http://schemas.microsoft.com/office/powerpoint/2010/main" xmlns="" val="34314239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D6F74A6-38B8-4663-9D3F-900E657517A4}" type="slidenum">
              <a:rPr lang="en-US" altLang="tr-TR"/>
              <a:pPr/>
              <a:t>9</a:t>
            </a:fld>
            <a:endParaRPr lang="en-US" altLang="tr-T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p:txBody>
          <a:bodyPr/>
          <a:lstStyle/>
          <a:p>
            <a:r>
              <a:rPr lang="tr-TR" altLang="tr-TR" dirty="0" smtClean="0"/>
              <a:t>Ebeveynlere </a:t>
            </a:r>
            <a:r>
              <a:rPr lang="tr-TR" altLang="tr-TR" dirty="0"/>
              <a:t>bu konuyla ilgili daha öncesinde deneyimi olan var mı diye sorularak etkinlik</a:t>
            </a:r>
            <a:r>
              <a:rPr lang="tr-TR" altLang="tr-TR" baseline="0" dirty="0"/>
              <a:t> interaktif bir hale getirilmelidir. </a:t>
            </a:r>
            <a:endParaRPr lang="ru-RU" altLang="tr-TR" dirty="0"/>
          </a:p>
        </p:txBody>
      </p:sp>
    </p:spTree>
    <p:extLst>
      <p:ext uri="{BB962C8B-B14F-4D97-AF65-F5344CB8AC3E}">
        <p14:creationId xmlns:p14="http://schemas.microsoft.com/office/powerpoint/2010/main" xmlns="" val="7891656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D6F74A6-38B8-4663-9D3F-900E657517A4}" type="slidenum">
              <a:rPr lang="en-US" altLang="tr-TR"/>
              <a:pPr/>
              <a:t>10</a:t>
            </a:fld>
            <a:endParaRPr lang="en-US" altLang="tr-T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tr-TR" altLang="tr-TR" dirty="0" smtClean="0"/>
              <a:t>Ebeveynlere </a:t>
            </a:r>
            <a:r>
              <a:rPr lang="tr-TR" altLang="tr-TR" dirty="0"/>
              <a:t>bu konuyla ilgili daha öncesinde deneyimi olan var mı diye sorularak etkinlik</a:t>
            </a:r>
            <a:r>
              <a:rPr lang="tr-TR" altLang="tr-TR" baseline="0" dirty="0"/>
              <a:t> interaktif bir hale getirilmelidir. </a:t>
            </a:r>
            <a:endParaRPr lang="ru-RU" altLang="tr-TR" dirty="0"/>
          </a:p>
          <a:p>
            <a:endParaRPr lang="ru-RU" altLang="tr-TR" dirty="0"/>
          </a:p>
        </p:txBody>
      </p:sp>
    </p:spTree>
    <p:extLst>
      <p:ext uri="{BB962C8B-B14F-4D97-AF65-F5344CB8AC3E}">
        <p14:creationId xmlns:p14="http://schemas.microsoft.com/office/powerpoint/2010/main" xmlns="" val="28973669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D6F74A6-38B8-4663-9D3F-900E657517A4}" type="slidenum">
              <a:rPr lang="en-US" altLang="tr-TR"/>
              <a:pPr/>
              <a:t>11</a:t>
            </a:fld>
            <a:endParaRPr lang="en-US" altLang="tr-T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p:txBody>
          <a:bodyPr/>
          <a:lstStyle/>
          <a:p>
            <a:r>
              <a:rPr lang="tr-TR" altLang="tr-TR" dirty="0" smtClean="0"/>
              <a:t>Ebeveynlere </a:t>
            </a:r>
            <a:r>
              <a:rPr lang="tr-TR" altLang="tr-TR" dirty="0"/>
              <a:t>bu konuyla ilgili daha öncesinde deneyimi olan var mı diye sorularak etkinlik</a:t>
            </a:r>
            <a:r>
              <a:rPr lang="tr-TR" altLang="tr-TR" baseline="0" dirty="0"/>
              <a:t> interaktif bir hale getirilmelidir. </a:t>
            </a:r>
            <a:endParaRPr lang="ru-RU" altLang="tr-TR" dirty="0"/>
          </a:p>
        </p:txBody>
      </p:sp>
    </p:spTree>
    <p:extLst>
      <p:ext uri="{BB962C8B-B14F-4D97-AF65-F5344CB8AC3E}">
        <p14:creationId xmlns:p14="http://schemas.microsoft.com/office/powerpoint/2010/main" xmlns="" val="16654921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Başlık Slaydı">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15128" y="1788454"/>
            <a:ext cx="8361229" cy="2098226"/>
          </a:xfrm>
        </p:spPr>
        <p:txBody>
          <a:bodyPr anchor="b">
            <a:noAutofit/>
          </a:bodyPr>
          <a:lstStyle>
            <a:lvl1pPr algn="ctr">
              <a:defRPr sz="7200" cap="all" baseline="0">
                <a:solidFill>
                  <a:schemeClr val="tx2"/>
                </a:solidFill>
              </a:defRPr>
            </a:lvl1pPr>
          </a:lstStyle>
          <a:p>
            <a:r>
              <a:rPr lang="tr-TR"/>
              <a:t>Asıl başlık stilini düzenlemek için tıklayın</a:t>
            </a:r>
            <a:endParaRPr lang="en-US" dirty="0"/>
          </a:p>
        </p:txBody>
      </p:sp>
      <p:sp>
        <p:nvSpPr>
          <p:cNvPr id="3" name="Subtitle 2"/>
          <p:cNvSpPr>
            <a:spLocks noGrp="1"/>
          </p:cNvSpPr>
          <p:nvPr>
            <p:ph type="subTitle" idx="1"/>
          </p:nvPr>
        </p:nvSpPr>
        <p:spPr>
          <a:xfrm>
            <a:off x="2679906" y="3956279"/>
            <a:ext cx="6831673" cy="1086237"/>
          </a:xfrm>
        </p:spPr>
        <p:txBody>
          <a:bodyPr>
            <a:normAutofit/>
          </a:bodyPr>
          <a:lstStyle>
            <a:lvl1pPr marL="0" indent="0" algn="ctr">
              <a:lnSpc>
                <a:spcPct val="112000"/>
              </a:lnSpc>
              <a:spcBef>
                <a:spcPts val="0"/>
              </a:spcBef>
              <a:spcAft>
                <a:spcPts val="0"/>
              </a:spcAft>
              <a:buNone/>
              <a:defRPr sz="23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endParaRPr lang="en-US" dirty="0"/>
          </a:p>
        </p:txBody>
      </p:sp>
      <p:sp>
        <p:nvSpPr>
          <p:cNvPr id="4" name="Date Placeholder 3"/>
          <p:cNvSpPr>
            <a:spLocks noGrp="1"/>
          </p:cNvSpPr>
          <p:nvPr>
            <p:ph type="dt" sz="half" idx="10"/>
          </p:nvPr>
        </p:nvSpPr>
        <p:spPr>
          <a:xfrm>
            <a:off x="752858" y="6453386"/>
            <a:ext cx="1607944" cy="404614"/>
          </a:xfrm>
        </p:spPr>
        <p:txBody>
          <a:bodyPr/>
          <a:lstStyle>
            <a:lvl1pPr>
              <a:defRPr baseline="0">
                <a:solidFill>
                  <a:schemeClr val="tx2"/>
                </a:solidFill>
              </a:defRPr>
            </a:lvl1pPr>
          </a:lstStyle>
          <a:p>
            <a:fld id="{FE22272A-E8E9-42B8-A51A-572B67BAFBD1}" type="datetimeFigureOut">
              <a:rPr lang="tr-TR" smtClean="0"/>
              <a:pPr/>
              <a:t>2.11.2021</a:t>
            </a:fld>
            <a:endParaRPr lang="tr-TR"/>
          </a:p>
        </p:txBody>
      </p:sp>
      <p:sp>
        <p:nvSpPr>
          <p:cNvPr id="5" name="Footer Placeholder 4"/>
          <p:cNvSpPr>
            <a:spLocks noGrp="1"/>
          </p:cNvSpPr>
          <p:nvPr>
            <p:ph type="ftr" sz="quarter" idx="11"/>
          </p:nvPr>
        </p:nvSpPr>
        <p:spPr>
          <a:xfrm>
            <a:off x="2584054" y="6453386"/>
            <a:ext cx="7023377" cy="404614"/>
          </a:xfrm>
        </p:spPr>
        <p:txBody>
          <a:bodyPr/>
          <a:lstStyle>
            <a:lvl1pPr algn="ctr">
              <a:defRPr baseline="0">
                <a:solidFill>
                  <a:schemeClr val="tx2"/>
                </a:solidFill>
              </a:defRPr>
            </a:lvl1pPr>
          </a:lstStyle>
          <a:p>
            <a:endParaRPr lang="tr-TR"/>
          </a:p>
        </p:txBody>
      </p:sp>
      <p:sp>
        <p:nvSpPr>
          <p:cNvPr id="6" name="Slide Number Placeholder 5"/>
          <p:cNvSpPr>
            <a:spLocks noGrp="1"/>
          </p:cNvSpPr>
          <p:nvPr>
            <p:ph type="sldNum" sz="quarter" idx="12"/>
          </p:nvPr>
        </p:nvSpPr>
        <p:spPr>
          <a:xfrm>
            <a:off x="9830683" y="6453386"/>
            <a:ext cx="1596292" cy="404614"/>
          </a:xfrm>
        </p:spPr>
        <p:txBody>
          <a:bodyPr/>
          <a:lstStyle>
            <a:lvl1pPr>
              <a:defRPr baseline="0">
                <a:solidFill>
                  <a:schemeClr val="tx2"/>
                </a:solidFill>
              </a:defRPr>
            </a:lvl1pPr>
          </a:lstStyle>
          <a:p>
            <a:fld id="{FFADFACC-7FFE-4CE4-92D8-D7ACB103D190}" type="slidenum">
              <a:rPr lang="tr-TR" smtClean="0"/>
              <a:pPr/>
              <a:t>‹#›</a:t>
            </a:fld>
            <a:endParaRPr lang="tr-TR"/>
          </a:p>
        </p:txBody>
      </p:sp>
      <p:grpSp>
        <p:nvGrpSpPr>
          <p:cNvPr id="7" name="Group 6"/>
          <p:cNvGrpSpPr/>
          <p:nvPr/>
        </p:nvGrpSpPr>
        <p:grpSpPr>
          <a:xfrm>
            <a:off x="752858" y="744469"/>
            <a:ext cx="10674117" cy="5349671"/>
            <a:chOff x="752858" y="744469"/>
            <a:chExt cx="10674117" cy="5349671"/>
          </a:xfrm>
        </p:grpSpPr>
        <p:sp>
          <p:nvSpPr>
            <p:cNvPr id="11" name="Freeform 6"/>
            <p:cNvSpPr/>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14" name="Freeform 6"/>
            <p:cNvSpPr/>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Tree>
    <p:extLst>
      <p:ext uri="{BB962C8B-B14F-4D97-AF65-F5344CB8AC3E}">
        <p14:creationId xmlns:p14="http://schemas.microsoft.com/office/powerpoint/2010/main" xmlns="" val="4159792488"/>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Vertical Text Placeholder 2"/>
          <p:cNvSpPr>
            <a:spLocks noGrp="1"/>
          </p:cNvSpPr>
          <p:nvPr>
            <p:ph type="body" orient="vert" idx="1"/>
          </p:nvPr>
        </p:nvSpPr>
        <p:spPr>
          <a:xfrm>
            <a:off x="1371600" y="2295525"/>
            <a:ext cx="9601200" cy="3571875"/>
          </a:xfrm>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FE22272A-E8E9-42B8-A51A-572B67BAFBD1}" type="datetimeFigureOut">
              <a:rPr lang="tr-TR" smtClean="0"/>
              <a:pPr/>
              <a:t>2.11.2021</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FFADFACC-7FFE-4CE4-92D8-D7ACB103D190}" type="slidenum">
              <a:rPr lang="tr-TR" smtClean="0"/>
              <a:pPr/>
              <a:t>‹#›</a:t>
            </a:fld>
            <a:endParaRPr lang="tr-TR"/>
          </a:p>
        </p:txBody>
      </p:sp>
    </p:spTree>
    <p:extLst>
      <p:ext uri="{BB962C8B-B14F-4D97-AF65-F5344CB8AC3E}">
        <p14:creationId xmlns:p14="http://schemas.microsoft.com/office/powerpoint/2010/main" xmlns="" val="8922091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6561" y="624156"/>
            <a:ext cx="1565766" cy="5243244"/>
          </a:xfrm>
        </p:spPr>
        <p:txBody>
          <a:bodyPr vert="eaVert"/>
          <a:lstStyle/>
          <a:p>
            <a:r>
              <a:rPr lang="tr-TR"/>
              <a:t>Asıl başlık stilini düzenlemek için tıklayın</a:t>
            </a:r>
            <a:endParaRPr lang="en-US" dirty="0"/>
          </a:p>
        </p:txBody>
      </p:sp>
      <p:sp>
        <p:nvSpPr>
          <p:cNvPr id="3" name="Vertical Text Placeholder 2"/>
          <p:cNvSpPr>
            <a:spLocks noGrp="1"/>
          </p:cNvSpPr>
          <p:nvPr>
            <p:ph type="body" orient="vert" idx="1"/>
          </p:nvPr>
        </p:nvSpPr>
        <p:spPr>
          <a:xfrm>
            <a:off x="1371600" y="624156"/>
            <a:ext cx="8179641" cy="5243244"/>
          </a:xfrm>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FE22272A-E8E9-42B8-A51A-572B67BAFBD1}" type="datetimeFigureOut">
              <a:rPr lang="tr-TR" smtClean="0"/>
              <a:pPr/>
              <a:t>2.11.2021</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FFADFACC-7FFE-4CE4-92D8-D7ACB103D190}" type="slidenum">
              <a:rPr lang="tr-TR" smtClean="0"/>
              <a:pPr/>
              <a:t>‹#›</a:t>
            </a:fld>
            <a:endParaRPr lang="tr-TR"/>
          </a:p>
        </p:txBody>
      </p:sp>
    </p:spTree>
    <p:extLst>
      <p:ext uri="{BB962C8B-B14F-4D97-AF65-F5344CB8AC3E}">
        <p14:creationId xmlns:p14="http://schemas.microsoft.com/office/powerpoint/2010/main" xmlns="" val="34273680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Content Placeholder 2"/>
          <p:cNvSpPr>
            <a:spLocks noGrp="1"/>
          </p:cNvSpPr>
          <p:nvPr>
            <p:ph idx="1"/>
          </p:nvPr>
        </p:nvSpPr>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FE22272A-E8E9-42B8-A51A-572B67BAFBD1}" type="datetimeFigureOut">
              <a:rPr lang="tr-TR" smtClean="0"/>
              <a:pPr/>
              <a:t>2.11.2021</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FFADFACC-7FFE-4CE4-92D8-D7ACB103D190}" type="slidenum">
              <a:rPr lang="tr-TR" smtClean="0"/>
              <a:pPr/>
              <a:t>‹#›</a:t>
            </a:fld>
            <a:endParaRPr lang="tr-TR"/>
          </a:p>
        </p:txBody>
      </p:sp>
    </p:spTree>
    <p:extLst>
      <p:ext uri="{BB962C8B-B14F-4D97-AF65-F5344CB8AC3E}">
        <p14:creationId xmlns:p14="http://schemas.microsoft.com/office/powerpoint/2010/main" xmlns="" val="21140339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Bölüm Üst Bilgisi">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65025" y="1301360"/>
            <a:ext cx="9612971" cy="2852737"/>
          </a:xfrm>
        </p:spPr>
        <p:txBody>
          <a:bodyPr anchor="b">
            <a:normAutofit/>
          </a:bodyPr>
          <a:lstStyle>
            <a:lvl1pPr algn="r">
              <a:defRPr sz="7200" cap="all" baseline="0">
                <a:solidFill>
                  <a:schemeClr val="tx2"/>
                </a:solidFill>
              </a:defRPr>
            </a:lvl1pPr>
          </a:lstStyle>
          <a:p>
            <a:r>
              <a:rPr lang="tr-TR"/>
              <a:t>Asıl başlık stilini düzenlemek için tıklayın</a:t>
            </a:r>
            <a:endParaRPr lang="en-US" dirty="0"/>
          </a:p>
        </p:txBody>
      </p:sp>
      <p:sp>
        <p:nvSpPr>
          <p:cNvPr id="3" name="Text Placeholder 2"/>
          <p:cNvSpPr>
            <a:spLocks noGrp="1"/>
          </p:cNvSpPr>
          <p:nvPr>
            <p:ph type="body" idx="1"/>
          </p:nvPr>
        </p:nvSpPr>
        <p:spPr>
          <a:xfrm>
            <a:off x="765025" y="4216328"/>
            <a:ext cx="9612971" cy="1143324"/>
          </a:xfrm>
        </p:spPr>
        <p:txBody>
          <a:bodyPr/>
          <a:lstStyle>
            <a:lvl1pPr marL="0" indent="0" algn="r">
              <a:lnSpc>
                <a:spcPct val="112000"/>
              </a:lnSpc>
              <a:spcBef>
                <a:spcPts val="0"/>
              </a:spcBef>
              <a:spcAft>
                <a:spcPts val="0"/>
              </a:spcAft>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düzenlemek için tıklayın</a:t>
            </a:r>
          </a:p>
        </p:txBody>
      </p:sp>
      <p:sp>
        <p:nvSpPr>
          <p:cNvPr id="4" name="Date Placeholder 3"/>
          <p:cNvSpPr>
            <a:spLocks noGrp="1"/>
          </p:cNvSpPr>
          <p:nvPr>
            <p:ph type="dt" sz="half" idx="10"/>
          </p:nvPr>
        </p:nvSpPr>
        <p:spPr>
          <a:xfrm>
            <a:off x="738908" y="6453386"/>
            <a:ext cx="1622409" cy="404614"/>
          </a:xfrm>
        </p:spPr>
        <p:txBody>
          <a:bodyPr/>
          <a:lstStyle>
            <a:lvl1pPr>
              <a:defRPr>
                <a:solidFill>
                  <a:schemeClr val="tx2"/>
                </a:solidFill>
              </a:defRPr>
            </a:lvl1pPr>
          </a:lstStyle>
          <a:p>
            <a:fld id="{FE22272A-E8E9-42B8-A51A-572B67BAFBD1}" type="datetimeFigureOut">
              <a:rPr lang="tr-TR" smtClean="0"/>
              <a:pPr/>
              <a:t>2.11.2021</a:t>
            </a:fld>
            <a:endParaRPr lang="tr-TR"/>
          </a:p>
        </p:txBody>
      </p:sp>
      <p:sp>
        <p:nvSpPr>
          <p:cNvPr id="5" name="Footer Placeholder 4"/>
          <p:cNvSpPr>
            <a:spLocks noGrp="1"/>
          </p:cNvSpPr>
          <p:nvPr>
            <p:ph type="ftr" sz="quarter" idx="11"/>
          </p:nvPr>
        </p:nvSpPr>
        <p:spPr>
          <a:xfrm>
            <a:off x="2584312" y="6453386"/>
            <a:ext cx="7023377" cy="404614"/>
          </a:xfrm>
        </p:spPr>
        <p:txBody>
          <a:bodyPr/>
          <a:lstStyle>
            <a:lvl1pPr algn="ctr">
              <a:defRPr>
                <a:solidFill>
                  <a:schemeClr val="tx2"/>
                </a:solidFill>
              </a:defRPr>
            </a:lvl1pPr>
          </a:lstStyle>
          <a:p>
            <a:endParaRPr lang="tr-TR"/>
          </a:p>
        </p:txBody>
      </p:sp>
      <p:sp>
        <p:nvSpPr>
          <p:cNvPr id="6" name="Slide Number Placeholder 5"/>
          <p:cNvSpPr>
            <a:spLocks noGrp="1"/>
          </p:cNvSpPr>
          <p:nvPr>
            <p:ph type="sldNum" sz="quarter" idx="12"/>
          </p:nvPr>
        </p:nvSpPr>
        <p:spPr>
          <a:xfrm>
            <a:off x="9830683" y="6453386"/>
            <a:ext cx="1596292" cy="404614"/>
          </a:xfrm>
        </p:spPr>
        <p:txBody>
          <a:bodyPr/>
          <a:lstStyle>
            <a:lvl1pPr>
              <a:defRPr>
                <a:solidFill>
                  <a:schemeClr val="tx2"/>
                </a:solidFill>
              </a:defRPr>
            </a:lvl1pPr>
          </a:lstStyle>
          <a:p>
            <a:fld id="{FFADFACC-7FFE-4CE4-92D8-D7ACB103D190}" type="slidenum">
              <a:rPr lang="tr-TR" smtClean="0"/>
              <a:pPr/>
              <a:t>‹#›</a:t>
            </a:fld>
            <a:endParaRPr lang="tr-TR"/>
          </a:p>
        </p:txBody>
      </p:sp>
      <p:sp>
        <p:nvSpPr>
          <p:cNvPr id="7" name="Freeform 6"/>
          <p:cNvSpPr/>
          <p:nvPr/>
        </p:nvSpPr>
        <p:spPr bwMode="auto">
          <a:xfrm>
            <a:off x="8151962" y="1685652"/>
            <a:ext cx="3275013"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tx2"/>
          </a:solidFill>
          <a:ln w="0">
            <a:noFill/>
            <a:prstDash val="solid"/>
            <a:round/>
            <a:headEnd/>
            <a:tailEnd/>
          </a:ln>
        </p:spPr>
      </p:sp>
    </p:spTree>
    <p:extLst>
      <p:ext uri="{BB962C8B-B14F-4D97-AF65-F5344CB8AC3E}">
        <p14:creationId xmlns:p14="http://schemas.microsoft.com/office/powerpoint/2010/main" xmlns="" val="3167336095"/>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tr-TR"/>
              <a:t>Asıl başlık stilini düzenlemek için tıklayın</a:t>
            </a:r>
            <a:endParaRPr lang="en-US" dirty="0"/>
          </a:p>
        </p:txBody>
      </p:sp>
      <p:sp>
        <p:nvSpPr>
          <p:cNvPr id="3" name="Content Placeholder 2"/>
          <p:cNvSpPr>
            <a:spLocks noGrp="1"/>
          </p:cNvSpPr>
          <p:nvPr>
            <p:ph sz="half" idx="1"/>
          </p:nvPr>
        </p:nvSpPr>
        <p:spPr>
          <a:xfrm>
            <a:off x="1371600" y="2285999"/>
            <a:ext cx="4447786"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Content Placeholder 3"/>
          <p:cNvSpPr>
            <a:spLocks noGrp="1"/>
          </p:cNvSpPr>
          <p:nvPr>
            <p:ph sz="half" idx="2"/>
          </p:nvPr>
        </p:nvSpPr>
        <p:spPr>
          <a:xfrm>
            <a:off x="6525403" y="2285999"/>
            <a:ext cx="4447786"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Date Placeholder 4"/>
          <p:cNvSpPr>
            <a:spLocks noGrp="1"/>
          </p:cNvSpPr>
          <p:nvPr>
            <p:ph type="dt" sz="half" idx="10"/>
          </p:nvPr>
        </p:nvSpPr>
        <p:spPr/>
        <p:txBody>
          <a:bodyPr/>
          <a:lstStyle/>
          <a:p>
            <a:fld id="{FE22272A-E8E9-42B8-A51A-572B67BAFBD1}" type="datetimeFigureOut">
              <a:rPr lang="tr-TR" smtClean="0"/>
              <a:pPr/>
              <a:t>2.11.2021</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FFADFACC-7FFE-4CE4-92D8-D7ACB103D190}" type="slidenum">
              <a:rPr lang="tr-TR" smtClean="0"/>
              <a:pPr/>
              <a:t>‹#›</a:t>
            </a:fld>
            <a:endParaRPr lang="tr-TR"/>
          </a:p>
        </p:txBody>
      </p:sp>
    </p:spTree>
    <p:extLst>
      <p:ext uri="{BB962C8B-B14F-4D97-AF65-F5344CB8AC3E}">
        <p14:creationId xmlns:p14="http://schemas.microsoft.com/office/powerpoint/2010/main" xmlns="" val="38025500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Title 1"/>
          <p:cNvSpPr>
            <a:spLocks noGrp="1"/>
          </p:cNvSpPr>
          <p:nvPr>
            <p:ph type="title"/>
          </p:nvPr>
        </p:nvSpPr>
        <p:spPr>
          <a:xfrm>
            <a:off x="1371600" y="685800"/>
            <a:ext cx="9601200" cy="1485900"/>
          </a:xfrm>
        </p:spPr>
        <p:txBody>
          <a:bodyPr/>
          <a:lstStyle>
            <a:lvl1pPr>
              <a:defRPr>
                <a:solidFill>
                  <a:schemeClr val="tx2"/>
                </a:solidFill>
              </a:defRPr>
            </a:lvl1pPr>
          </a:lstStyle>
          <a:p>
            <a:r>
              <a:rPr lang="tr-TR"/>
              <a:t>Asıl başlık stilini düzenlemek için tıklayın</a:t>
            </a:r>
            <a:endParaRPr lang="en-US" dirty="0"/>
          </a:p>
        </p:txBody>
      </p:sp>
      <p:sp>
        <p:nvSpPr>
          <p:cNvPr id="3" name="Text Placeholder 2"/>
          <p:cNvSpPr>
            <a:spLocks noGrp="1"/>
          </p:cNvSpPr>
          <p:nvPr>
            <p:ph type="body" idx="1"/>
          </p:nvPr>
        </p:nvSpPr>
        <p:spPr>
          <a:xfrm>
            <a:off x="1371600"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4" name="Content Placeholder 3"/>
          <p:cNvSpPr>
            <a:spLocks noGrp="1"/>
          </p:cNvSpPr>
          <p:nvPr>
            <p:ph sz="half" idx="2"/>
          </p:nvPr>
        </p:nvSpPr>
        <p:spPr>
          <a:xfrm>
            <a:off x="1371600"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Text Placeholder 4"/>
          <p:cNvSpPr>
            <a:spLocks noGrp="1"/>
          </p:cNvSpPr>
          <p:nvPr>
            <p:ph type="body" sz="quarter" idx="3"/>
          </p:nvPr>
        </p:nvSpPr>
        <p:spPr>
          <a:xfrm>
            <a:off x="6525014"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6" name="Content Placeholder 5"/>
          <p:cNvSpPr>
            <a:spLocks noGrp="1"/>
          </p:cNvSpPr>
          <p:nvPr>
            <p:ph sz="quarter" idx="4"/>
          </p:nvPr>
        </p:nvSpPr>
        <p:spPr>
          <a:xfrm>
            <a:off x="6525014"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7" name="Date Placeholder 6"/>
          <p:cNvSpPr>
            <a:spLocks noGrp="1"/>
          </p:cNvSpPr>
          <p:nvPr>
            <p:ph type="dt" sz="half" idx="10"/>
          </p:nvPr>
        </p:nvSpPr>
        <p:spPr/>
        <p:txBody>
          <a:bodyPr/>
          <a:lstStyle/>
          <a:p>
            <a:fld id="{FE22272A-E8E9-42B8-A51A-572B67BAFBD1}" type="datetimeFigureOut">
              <a:rPr lang="tr-TR" smtClean="0"/>
              <a:pPr/>
              <a:t>2.11.2021</a:t>
            </a:fld>
            <a:endParaRPr lang="tr-TR"/>
          </a:p>
        </p:txBody>
      </p:sp>
      <p:sp>
        <p:nvSpPr>
          <p:cNvPr id="8" name="Footer Placeholder 7"/>
          <p:cNvSpPr>
            <a:spLocks noGrp="1"/>
          </p:cNvSpPr>
          <p:nvPr>
            <p:ph type="ftr" sz="quarter" idx="11"/>
          </p:nvPr>
        </p:nvSpPr>
        <p:spPr/>
        <p:txBody>
          <a:bodyPr/>
          <a:lstStyle/>
          <a:p>
            <a:endParaRPr lang="tr-TR"/>
          </a:p>
        </p:txBody>
      </p:sp>
      <p:sp>
        <p:nvSpPr>
          <p:cNvPr id="9" name="Slide Number Placeholder 8"/>
          <p:cNvSpPr>
            <a:spLocks noGrp="1"/>
          </p:cNvSpPr>
          <p:nvPr>
            <p:ph type="sldNum" sz="quarter" idx="12"/>
          </p:nvPr>
        </p:nvSpPr>
        <p:spPr/>
        <p:txBody>
          <a:bodyPr/>
          <a:lstStyle/>
          <a:p>
            <a:fld id="{FFADFACC-7FFE-4CE4-92D8-D7ACB103D190}" type="slidenum">
              <a:rPr lang="tr-TR" smtClean="0"/>
              <a:pPr/>
              <a:t>‹#›</a:t>
            </a:fld>
            <a:endParaRPr lang="tr-TR"/>
          </a:p>
        </p:txBody>
      </p:sp>
    </p:spTree>
    <p:extLst>
      <p:ext uri="{BB962C8B-B14F-4D97-AF65-F5344CB8AC3E}">
        <p14:creationId xmlns:p14="http://schemas.microsoft.com/office/powerpoint/2010/main" xmlns="" val="6015933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Date Placeholder 2"/>
          <p:cNvSpPr>
            <a:spLocks noGrp="1"/>
          </p:cNvSpPr>
          <p:nvPr>
            <p:ph type="dt" sz="half" idx="10"/>
          </p:nvPr>
        </p:nvSpPr>
        <p:spPr/>
        <p:txBody>
          <a:bodyPr/>
          <a:lstStyle/>
          <a:p>
            <a:fld id="{FE22272A-E8E9-42B8-A51A-572B67BAFBD1}" type="datetimeFigureOut">
              <a:rPr lang="tr-TR" smtClean="0"/>
              <a:pPr/>
              <a:t>2.11.2021</a:t>
            </a:fld>
            <a:endParaRPr lang="tr-TR"/>
          </a:p>
        </p:txBody>
      </p:sp>
      <p:sp>
        <p:nvSpPr>
          <p:cNvPr id="4" name="Footer Placeholder 3"/>
          <p:cNvSpPr>
            <a:spLocks noGrp="1"/>
          </p:cNvSpPr>
          <p:nvPr>
            <p:ph type="ftr" sz="quarter" idx="11"/>
          </p:nvPr>
        </p:nvSpPr>
        <p:spPr/>
        <p:txBody>
          <a:bodyPr/>
          <a:lstStyle/>
          <a:p>
            <a:endParaRPr lang="tr-TR"/>
          </a:p>
        </p:txBody>
      </p:sp>
      <p:sp>
        <p:nvSpPr>
          <p:cNvPr id="5" name="Slide Number Placeholder 4"/>
          <p:cNvSpPr>
            <a:spLocks noGrp="1"/>
          </p:cNvSpPr>
          <p:nvPr>
            <p:ph type="sldNum" sz="quarter" idx="12"/>
          </p:nvPr>
        </p:nvSpPr>
        <p:spPr/>
        <p:txBody>
          <a:bodyPr/>
          <a:lstStyle/>
          <a:p>
            <a:fld id="{FFADFACC-7FFE-4CE4-92D8-D7ACB103D190}" type="slidenum">
              <a:rPr lang="tr-TR" smtClean="0"/>
              <a:pPr/>
              <a:t>‹#›</a:t>
            </a:fld>
            <a:endParaRPr lang="tr-TR"/>
          </a:p>
        </p:txBody>
      </p:sp>
    </p:spTree>
    <p:extLst>
      <p:ext uri="{BB962C8B-B14F-4D97-AF65-F5344CB8AC3E}">
        <p14:creationId xmlns:p14="http://schemas.microsoft.com/office/powerpoint/2010/main" xmlns="" val="18914523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E22272A-E8E9-42B8-A51A-572B67BAFBD1}" type="datetimeFigureOut">
              <a:rPr lang="tr-TR" smtClean="0"/>
              <a:pPr/>
              <a:t>2.11.2021</a:t>
            </a:fld>
            <a:endParaRPr lang="tr-TR"/>
          </a:p>
        </p:txBody>
      </p:sp>
      <p:sp>
        <p:nvSpPr>
          <p:cNvPr id="3" name="Footer Placeholder 2"/>
          <p:cNvSpPr>
            <a:spLocks noGrp="1"/>
          </p:cNvSpPr>
          <p:nvPr>
            <p:ph type="ftr" sz="quarter" idx="11"/>
          </p:nvPr>
        </p:nvSpPr>
        <p:spPr/>
        <p:txBody>
          <a:bodyPr/>
          <a:lstStyle/>
          <a:p>
            <a:endParaRPr lang="tr-TR"/>
          </a:p>
        </p:txBody>
      </p:sp>
      <p:sp>
        <p:nvSpPr>
          <p:cNvPr id="4" name="Slide Number Placeholder 3"/>
          <p:cNvSpPr>
            <a:spLocks noGrp="1"/>
          </p:cNvSpPr>
          <p:nvPr>
            <p:ph type="sldNum" sz="quarter" idx="12"/>
          </p:nvPr>
        </p:nvSpPr>
        <p:spPr/>
        <p:txBody>
          <a:bodyPr/>
          <a:lstStyle/>
          <a:p>
            <a:fld id="{FFADFACC-7FFE-4CE4-92D8-D7ACB103D190}" type="slidenum">
              <a:rPr lang="tr-TR" smtClean="0"/>
              <a:pPr/>
              <a:t>‹#›</a:t>
            </a:fld>
            <a:endParaRPr lang="tr-TR"/>
          </a:p>
        </p:txBody>
      </p:sp>
    </p:spTree>
    <p:extLst>
      <p:ext uri="{BB962C8B-B14F-4D97-AF65-F5344CB8AC3E}">
        <p14:creationId xmlns:p14="http://schemas.microsoft.com/office/powerpoint/2010/main" xmlns="" val="16136093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Başlıklı İçerik">
    <p:spTree>
      <p:nvGrpSpPr>
        <p:cNvPr id="1" name=""/>
        <p:cNvGrpSpPr/>
        <p:nvPr/>
      </p:nvGrpSpPr>
      <p:grpSpPr>
        <a:xfrm>
          <a:off x="0" y="0"/>
          <a:ext cx="0" cy="0"/>
          <a:chOff x="0" y="0"/>
          <a:chExt cx="0" cy="0"/>
        </a:xfrm>
      </p:grpSpPr>
      <p:sp>
        <p:nvSpPr>
          <p:cNvPr id="8" name="Rectangle 7"/>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Autofit/>
          </a:bodyPr>
          <a:lstStyle>
            <a:lvl1pPr>
              <a:lnSpc>
                <a:spcPct val="84000"/>
              </a:lnSpc>
              <a:defRPr sz="4800" baseline="0">
                <a:solidFill>
                  <a:schemeClr val="tx2"/>
                </a:solidFill>
              </a:defRPr>
            </a:lvl1pPr>
          </a:lstStyle>
          <a:p>
            <a:r>
              <a:rPr lang="tr-TR"/>
              <a:t>Asıl başlık stilini düzenlemek için tıklayın</a:t>
            </a:r>
            <a:endParaRPr lang="en-US" dirty="0"/>
          </a:p>
        </p:txBody>
      </p:sp>
      <p:sp>
        <p:nvSpPr>
          <p:cNvPr id="3" name="Content Placeholder 2"/>
          <p:cNvSpPr>
            <a:spLocks noGrp="1"/>
          </p:cNvSpPr>
          <p:nvPr>
            <p:ph idx="1"/>
          </p:nvPr>
        </p:nvSpPr>
        <p:spPr>
          <a:xfrm>
            <a:off x="6256020" y="685801"/>
            <a:ext cx="5212080" cy="5175250"/>
          </a:xfrm>
        </p:spPr>
        <p:txBody>
          <a:bodyPr/>
          <a:lstStyle>
            <a:lvl1pPr>
              <a:defRPr sz="2000"/>
            </a:lvl1pPr>
            <a:lvl2pPr>
              <a:defRPr sz="2000"/>
            </a:lvl2pPr>
            <a:lvl3pPr>
              <a:defRPr sz="1800"/>
            </a:lvl3pPr>
            <a:lvl4pPr>
              <a:defRPr sz="1800"/>
            </a:lvl4pPr>
            <a:lvl5pPr>
              <a:defRPr sz="1600"/>
            </a:lvl5pPr>
            <a:lvl6pPr>
              <a:defRPr sz="1600"/>
            </a:lvl6pPr>
            <a:lvl7pPr>
              <a:defRPr sz="1600"/>
            </a:lvl7pPr>
            <a:lvl8pPr>
              <a:defRPr sz="1600"/>
            </a:lvl8pPr>
            <a:lvl9pPr>
              <a:defRPr sz="1600"/>
            </a:lvl9p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Text Placeholder 3"/>
          <p:cNvSpPr>
            <a:spLocks noGrp="1"/>
          </p:cNvSpPr>
          <p:nvPr>
            <p:ph type="body" sz="half" idx="2"/>
          </p:nvPr>
        </p:nvSpPr>
        <p:spPr>
          <a:xfrm>
            <a:off x="723900" y="2856344"/>
            <a:ext cx="3855720" cy="3011056"/>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FE22272A-E8E9-42B8-A51A-572B67BAFBD1}" type="datetimeFigureOut">
              <a:rPr lang="tr-TR" smtClean="0"/>
              <a:pPr/>
              <a:t>2.11.2021</a:t>
            </a:fld>
            <a:endParaRPr lang="tr-TR"/>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tr-TR"/>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FFADFACC-7FFE-4CE4-92D8-D7ACB103D190}" type="slidenum">
              <a:rPr lang="tr-TR" smtClean="0"/>
              <a:pPr/>
              <a:t>‹#›</a:t>
            </a:fld>
            <a:endParaRPr lang="tr-TR"/>
          </a:p>
        </p:txBody>
      </p:sp>
      <p:sp>
        <p:nvSpPr>
          <p:cNvPr id="9" name="Rectangle 8"/>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xmlns="" val="29439685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Başlıklı Resim">
    <p:spTree>
      <p:nvGrpSpPr>
        <p:cNvPr id="1" name=""/>
        <p:cNvGrpSpPr/>
        <p:nvPr/>
      </p:nvGrpSpPr>
      <p:grpSpPr>
        <a:xfrm>
          <a:off x="0" y="0"/>
          <a:ext cx="0" cy="0"/>
          <a:chOff x="0" y="0"/>
          <a:chExt cx="0" cy="0"/>
        </a:xfrm>
      </p:grpSpPr>
      <p:sp>
        <p:nvSpPr>
          <p:cNvPr id="8" name="Rectangle 7"/>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rmAutofit/>
          </a:bodyPr>
          <a:lstStyle>
            <a:lvl1pPr>
              <a:lnSpc>
                <a:spcPct val="84000"/>
              </a:lnSpc>
              <a:defRPr sz="4800" baseline="0"/>
            </a:lvl1pPr>
          </a:lstStyle>
          <a:p>
            <a:r>
              <a:rPr lang="tr-TR"/>
              <a:t>Asıl başlık stilini düzenlemek için tıklayın</a:t>
            </a:r>
            <a:endParaRPr lang="en-US" dirty="0"/>
          </a:p>
        </p:txBody>
      </p:sp>
      <p:sp>
        <p:nvSpPr>
          <p:cNvPr id="3" name="Picture Placeholder 2"/>
          <p:cNvSpPr>
            <a:spLocks noGrp="1" noChangeAspect="1"/>
          </p:cNvSpPr>
          <p:nvPr>
            <p:ph type="pic" idx="1"/>
          </p:nvPr>
        </p:nvSpPr>
        <p:spPr>
          <a:xfrm>
            <a:off x="5532120" y="0"/>
            <a:ext cx="6659880" cy="6857999"/>
          </a:xfrm>
        </p:spPr>
        <p:txBody>
          <a:bodyPr anchor="t">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tr-TR"/>
              <a:t>Resim eklemek için simgeye tıklayın</a:t>
            </a:r>
            <a:endParaRPr lang="en-US" dirty="0"/>
          </a:p>
        </p:txBody>
      </p:sp>
      <p:sp>
        <p:nvSpPr>
          <p:cNvPr id="4" name="Text Placeholder 3"/>
          <p:cNvSpPr>
            <a:spLocks noGrp="1"/>
          </p:cNvSpPr>
          <p:nvPr>
            <p:ph type="body" sz="half" idx="2"/>
          </p:nvPr>
        </p:nvSpPr>
        <p:spPr>
          <a:xfrm>
            <a:off x="723900" y="2855968"/>
            <a:ext cx="3855720" cy="3011432"/>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FE22272A-E8E9-42B8-A51A-572B67BAFBD1}" type="datetimeFigureOut">
              <a:rPr lang="tr-TR" smtClean="0"/>
              <a:pPr/>
              <a:t>2.11.2021</a:t>
            </a:fld>
            <a:endParaRPr lang="tr-TR"/>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tr-TR"/>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FFADFACC-7FFE-4CE4-92D8-D7ACB103D190}" type="slidenum">
              <a:rPr lang="tr-TR" smtClean="0"/>
              <a:pPr/>
              <a:t>‹#›</a:t>
            </a:fld>
            <a:endParaRPr lang="tr-TR"/>
          </a:p>
        </p:txBody>
      </p:sp>
      <p:sp>
        <p:nvSpPr>
          <p:cNvPr id="9" name="Rectangle 8"/>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xmlns="" val="12460543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71600" y="685800"/>
            <a:ext cx="9601200" cy="1485900"/>
          </a:xfrm>
          <a:prstGeom prst="rect">
            <a:avLst/>
          </a:prstGeom>
        </p:spPr>
        <p:txBody>
          <a:bodyPr vert="horz" lIns="91440" tIns="45720" rIns="91440" bIns="45720" rtlCol="0" anchor="t">
            <a:normAutofit/>
          </a:bodyPr>
          <a:lstStyle/>
          <a:p>
            <a:r>
              <a:rPr lang="tr-TR"/>
              <a:t>Asıl başlık stilini düzenlemek için tıklayın</a:t>
            </a:r>
            <a:endParaRPr lang="en-US" dirty="0"/>
          </a:p>
        </p:txBody>
      </p:sp>
      <p:sp>
        <p:nvSpPr>
          <p:cNvPr id="3" name="Text Placeholder 2"/>
          <p:cNvSpPr>
            <a:spLocks noGrp="1"/>
          </p:cNvSpPr>
          <p:nvPr>
            <p:ph type="body" idx="1"/>
          </p:nvPr>
        </p:nvSpPr>
        <p:spPr>
          <a:xfrm>
            <a:off x="1371600" y="2286000"/>
            <a:ext cx="9601200" cy="3581400"/>
          </a:xfrm>
          <a:prstGeom prst="rect">
            <a:avLst/>
          </a:prstGeom>
        </p:spPr>
        <p:txBody>
          <a:bodyPr vert="horz" lIns="91440" tIns="45720" rIns="91440" bIns="45720" rtlCol="0">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2"/>
          </p:nvPr>
        </p:nvSpPr>
        <p:spPr>
          <a:xfrm>
            <a:off x="1390650" y="6453386"/>
            <a:ext cx="1204572" cy="404614"/>
          </a:xfrm>
          <a:prstGeom prst="rect">
            <a:avLst/>
          </a:prstGeom>
        </p:spPr>
        <p:txBody>
          <a:bodyPr vert="horz" lIns="91440" tIns="45720" rIns="91440" bIns="45720" rtlCol="0" anchor="ctr"/>
          <a:lstStyle>
            <a:lvl1pPr algn="l">
              <a:defRPr sz="1200" baseline="0">
                <a:solidFill>
                  <a:schemeClr val="tx2"/>
                </a:solidFill>
              </a:defRPr>
            </a:lvl1pPr>
          </a:lstStyle>
          <a:p>
            <a:fld id="{FE22272A-E8E9-42B8-A51A-572B67BAFBD1}" type="datetimeFigureOut">
              <a:rPr lang="tr-TR" smtClean="0"/>
              <a:pPr/>
              <a:t>2.11.2021</a:t>
            </a:fld>
            <a:endParaRPr lang="tr-TR"/>
          </a:p>
        </p:txBody>
      </p:sp>
      <p:sp>
        <p:nvSpPr>
          <p:cNvPr id="5" name="Footer Placeholder 4"/>
          <p:cNvSpPr>
            <a:spLocks noGrp="1"/>
          </p:cNvSpPr>
          <p:nvPr>
            <p:ph type="ftr" sz="quarter" idx="3"/>
          </p:nvPr>
        </p:nvSpPr>
        <p:spPr>
          <a:xfrm>
            <a:off x="2893564" y="6453386"/>
            <a:ext cx="6280830" cy="404614"/>
          </a:xfrm>
          <a:prstGeom prst="rect">
            <a:avLst/>
          </a:prstGeom>
        </p:spPr>
        <p:txBody>
          <a:bodyPr vert="horz" lIns="91440" tIns="45720" rIns="91440" bIns="45720" rtlCol="0" anchor="ctr"/>
          <a:lstStyle>
            <a:lvl1pPr algn="l">
              <a:defRPr sz="1200" baseline="0">
                <a:solidFill>
                  <a:schemeClr val="tx2"/>
                </a:solidFill>
              </a:defRPr>
            </a:lvl1pPr>
          </a:lstStyle>
          <a:p>
            <a:endParaRPr lang="tr-TR"/>
          </a:p>
        </p:txBody>
      </p:sp>
      <p:sp>
        <p:nvSpPr>
          <p:cNvPr id="6" name="Slide Number Placeholder 5"/>
          <p:cNvSpPr>
            <a:spLocks noGrp="1"/>
          </p:cNvSpPr>
          <p:nvPr>
            <p:ph type="sldNum" sz="quarter" idx="4"/>
          </p:nvPr>
        </p:nvSpPr>
        <p:spPr>
          <a:xfrm>
            <a:off x="9472736" y="6453386"/>
            <a:ext cx="1596292" cy="404614"/>
          </a:xfrm>
          <a:prstGeom prst="rect">
            <a:avLst/>
          </a:prstGeom>
        </p:spPr>
        <p:txBody>
          <a:bodyPr vert="horz" lIns="91440" tIns="45720" rIns="91440" bIns="45720" rtlCol="0" anchor="ctr"/>
          <a:lstStyle>
            <a:lvl1pPr algn="r">
              <a:defRPr sz="1200" baseline="0">
                <a:solidFill>
                  <a:schemeClr val="tx2"/>
                </a:solidFill>
              </a:defRPr>
            </a:lvl1pPr>
          </a:lstStyle>
          <a:p>
            <a:fld id="{FFADFACC-7FFE-4CE4-92D8-D7ACB103D190}" type="slidenum">
              <a:rPr lang="tr-TR" smtClean="0"/>
              <a:pPr/>
              <a:t>‹#›</a:t>
            </a:fld>
            <a:endParaRPr lang="tr-TR"/>
          </a:p>
        </p:txBody>
      </p:sp>
      <p:sp>
        <p:nvSpPr>
          <p:cNvPr id="9" name="Rectangle 8"/>
          <p:cNvSpPr/>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xmlns="" val="4017197064"/>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Lst>
  <p:txStyles>
    <p:title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p:titleStyle>
    <p:body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xmlns="">
        <p15:guide id="3" orient="horz" pos="1368">
          <p15:clr>
            <a:srgbClr val="F26B43"/>
          </p15:clr>
        </p15:guide>
        <p15:guide id="4" orient="horz" pos="1440">
          <p15:clr>
            <a:srgbClr val="F26B43"/>
          </p15:clr>
        </p15:guide>
        <p15:guide id="6" orient="horz" pos="3696">
          <p15:clr>
            <a:srgbClr val="F26B43"/>
          </p15:clr>
        </p15:guide>
        <p15:guide id="7" orient="horz" pos="432">
          <p15:clr>
            <a:srgbClr val="F26B43"/>
          </p15:clr>
        </p15:guide>
        <p15:guide id="8" orient="horz" pos="1512">
          <p15:clr>
            <a:srgbClr val="F26B43"/>
          </p15:clr>
        </p15:guide>
        <p15:guide id="9" pos="6912">
          <p15:clr>
            <a:srgbClr val="F26B43"/>
          </p15:clr>
        </p15:guide>
        <p15:guide id="10" pos="936">
          <p15:clr>
            <a:srgbClr val="F26B43"/>
          </p15:clr>
        </p15:guide>
        <p15:guide id="11" pos="864">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video" Target="../media/media1.mp4"/><Relationship Id="rId5" Type="http://schemas.openxmlformats.org/officeDocument/2006/relationships/image" Target="../media/image4.png"/><Relationship Id="rId4" Type="http://schemas.microsoft.com/office/2007/relationships/media" Target="../media/media1.mp4"/></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xmlns="" id="{1B7F7574-D4B2-4EB4-BE5E-96CA610C5579}"/>
              </a:ext>
            </a:extLst>
          </p:cNvPr>
          <p:cNvSpPr>
            <a:spLocks noGrp="1"/>
          </p:cNvSpPr>
          <p:nvPr>
            <p:ph type="ctrTitle"/>
          </p:nvPr>
        </p:nvSpPr>
        <p:spPr>
          <a:xfrm>
            <a:off x="1915128" y="2173574"/>
            <a:ext cx="8361229" cy="1713106"/>
          </a:xfrm>
        </p:spPr>
        <p:txBody>
          <a:bodyPr/>
          <a:lstStyle/>
          <a:p>
            <a:r>
              <a:rPr lang="tr-TR" sz="4800" b="1" cap="none" dirty="0">
                <a:solidFill>
                  <a:prstClr val="black"/>
                </a:solidFill>
                <a:effectLst>
                  <a:outerShdw blurRad="38100" dist="38100" dir="2700000" algn="tl">
                    <a:srgbClr val="000000">
                      <a:alpha val="43137"/>
                    </a:srgbClr>
                  </a:outerShdw>
                </a:effectLst>
                <a:latin typeface="Tw Cen MT" panose="020B0602020104020603" pitchFamily="34" charset="0"/>
              </a:rPr>
              <a:t>BİLİNÇLİ TEKNOLOJİ KULLANIMI</a:t>
            </a:r>
            <a:endParaRPr lang="tr-TR" sz="4800" dirty="0"/>
          </a:p>
        </p:txBody>
      </p:sp>
      <p:sp>
        <p:nvSpPr>
          <p:cNvPr id="3" name="Alt Başlık 2">
            <a:extLst>
              <a:ext uri="{FF2B5EF4-FFF2-40B4-BE49-F238E27FC236}">
                <a16:creationId xmlns:a16="http://schemas.microsoft.com/office/drawing/2014/main" xmlns="" id="{2EE3569C-D5F9-4E96-ABB4-713D98A2B113}"/>
              </a:ext>
            </a:extLst>
          </p:cNvPr>
          <p:cNvSpPr>
            <a:spLocks noGrp="1"/>
          </p:cNvSpPr>
          <p:nvPr>
            <p:ph type="subTitle" idx="1"/>
          </p:nvPr>
        </p:nvSpPr>
        <p:spPr/>
        <p:txBody>
          <a:bodyPr/>
          <a:lstStyle/>
          <a:p>
            <a:r>
              <a:rPr lang="tr-TR" sz="2000" b="1" dirty="0">
                <a:solidFill>
                  <a:prstClr val="black"/>
                </a:solidFill>
                <a:effectLst>
                  <a:outerShdw blurRad="38100" dist="38100" dir="2700000" algn="tl">
                    <a:srgbClr val="000000">
                      <a:alpha val="43137"/>
                    </a:srgbClr>
                  </a:outerShdw>
                </a:effectLst>
                <a:latin typeface="Tw Cen MT" panose="020B0602020104020603" pitchFamily="34" charset="0"/>
              </a:rPr>
              <a:t>BURSA İL MİLLİ EĞİTİM </a:t>
            </a:r>
            <a:r>
              <a:rPr lang="tr-TR" sz="2000" b="1" dirty="0" smtClean="0">
                <a:solidFill>
                  <a:prstClr val="black"/>
                </a:solidFill>
                <a:effectLst>
                  <a:outerShdw blurRad="38100" dist="38100" dir="2700000" algn="tl">
                    <a:srgbClr val="000000">
                      <a:alpha val="43137"/>
                    </a:srgbClr>
                  </a:outerShdw>
                </a:effectLst>
                <a:latin typeface="Tw Cen MT" panose="020B0602020104020603" pitchFamily="34" charset="0"/>
              </a:rPr>
              <a:t>MÜDÜRLÜĞÜ</a:t>
            </a:r>
          </a:p>
          <a:p>
            <a:r>
              <a:rPr lang="tr-TR" sz="2000" b="1" dirty="0" smtClean="0">
                <a:solidFill>
                  <a:prstClr val="black"/>
                </a:solidFill>
                <a:effectLst>
                  <a:outerShdw blurRad="38100" dist="38100" dir="2700000" algn="tl">
                    <a:srgbClr val="000000">
                      <a:alpha val="43137"/>
                    </a:srgbClr>
                  </a:outerShdw>
                </a:effectLst>
                <a:latin typeface="Tw Cen MT" panose="020B0602020104020603" pitchFamily="34" charset="0"/>
              </a:rPr>
              <a:t>AHMET HAMDİ TANPINAR İLKOKULU</a:t>
            </a:r>
            <a:endParaRPr lang="tr-TR" sz="2000" b="1" dirty="0">
              <a:solidFill>
                <a:prstClr val="black"/>
              </a:solidFill>
              <a:effectLst>
                <a:outerShdw blurRad="38100" dist="38100" dir="2700000" algn="tl">
                  <a:srgbClr val="000000">
                    <a:alpha val="43137"/>
                  </a:srgbClr>
                </a:outerShdw>
              </a:effectLst>
              <a:latin typeface="Tw Cen MT" panose="020B0602020104020603" pitchFamily="34" charset="0"/>
            </a:endParaRPr>
          </a:p>
          <a:p>
            <a:r>
              <a:rPr lang="tr-TR" sz="1800" b="1" dirty="0" smtClean="0">
                <a:solidFill>
                  <a:prstClr val="black"/>
                </a:solidFill>
                <a:effectLst>
                  <a:outerShdw blurRad="38100" dist="38100" dir="2700000" algn="tl">
                    <a:srgbClr val="000000">
                      <a:alpha val="43137"/>
                    </a:srgbClr>
                  </a:outerShdw>
                </a:effectLst>
                <a:latin typeface="Tw Cen MT" panose="020B0602020104020603" pitchFamily="34" charset="0"/>
              </a:rPr>
              <a:t>VELİ </a:t>
            </a:r>
            <a:r>
              <a:rPr lang="tr-TR" sz="1800" b="1" dirty="0">
                <a:solidFill>
                  <a:prstClr val="black"/>
                </a:solidFill>
                <a:effectLst>
                  <a:outerShdw blurRad="38100" dist="38100" dir="2700000" algn="tl">
                    <a:srgbClr val="000000">
                      <a:alpha val="43137"/>
                    </a:srgbClr>
                  </a:outerShdw>
                </a:effectLst>
                <a:latin typeface="Tw Cen MT" panose="020B0602020104020603" pitchFamily="34" charset="0"/>
              </a:rPr>
              <a:t>SUNUMU</a:t>
            </a:r>
            <a:endParaRPr lang="tr-TR" dirty="0"/>
          </a:p>
          <a:p>
            <a:endParaRPr lang="tr-TR" dirty="0"/>
          </a:p>
        </p:txBody>
      </p:sp>
      <p:pic>
        <p:nvPicPr>
          <p:cNvPr id="4" name="Resim 3"/>
          <p:cNvPicPr>
            <a:picLocks noChangeAspect="1"/>
          </p:cNvPicPr>
          <p:nvPr/>
        </p:nvPicPr>
        <p:blipFill rotWithShape="1">
          <a:blip r:embed="rId2" cstate="print"/>
          <a:srcRect l="21611" r="20942"/>
          <a:stretch/>
        </p:blipFill>
        <p:spPr>
          <a:xfrm>
            <a:off x="8925680" y="392453"/>
            <a:ext cx="1825266" cy="1711522"/>
          </a:xfrm>
          <a:prstGeom prst="rect">
            <a:avLst/>
          </a:prstGeom>
        </p:spPr>
      </p:pic>
    </p:spTree>
    <p:extLst>
      <p:ext uri="{BB962C8B-B14F-4D97-AF65-F5344CB8AC3E}">
        <p14:creationId xmlns:p14="http://schemas.microsoft.com/office/powerpoint/2010/main" xmlns="" val="7297514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2" name="Rectangle 4"/>
          <p:cNvSpPr>
            <a:spLocks noGrp="1" noChangeArrowheads="1"/>
          </p:cNvSpPr>
          <p:nvPr>
            <p:ph type="title"/>
          </p:nvPr>
        </p:nvSpPr>
        <p:spPr>
          <a:xfrm>
            <a:off x="2514600" y="304801"/>
            <a:ext cx="7315200" cy="715963"/>
          </a:xfrm>
          <a:solidFill>
            <a:schemeClr val="bg1"/>
          </a:solidFill>
        </p:spPr>
        <p:txBody>
          <a:bodyPr/>
          <a:lstStyle/>
          <a:p>
            <a:r>
              <a:rPr lang="tr-TR" sz="4000" dirty="0">
                <a:solidFill>
                  <a:srgbClr val="C00000"/>
                </a:solidFill>
                <a:latin typeface="Tw Cen MT" panose="020B0602020104020603" pitchFamily="34" charset="0"/>
              </a:rPr>
              <a:t>İnternet ve teknoloji sayesinde;</a:t>
            </a:r>
          </a:p>
        </p:txBody>
      </p:sp>
      <p:sp>
        <p:nvSpPr>
          <p:cNvPr id="17413" name="Rectangle 5"/>
          <p:cNvSpPr>
            <a:spLocks noGrp="1" noChangeArrowheads="1"/>
          </p:cNvSpPr>
          <p:nvPr>
            <p:ph type="body" idx="1"/>
          </p:nvPr>
        </p:nvSpPr>
        <p:spPr>
          <a:xfrm>
            <a:off x="2514600" y="1143000"/>
            <a:ext cx="7315200" cy="4191000"/>
          </a:xfrm>
        </p:spPr>
        <p:txBody>
          <a:bodyPr/>
          <a:lstStyle/>
          <a:p>
            <a:r>
              <a:rPr lang="tr-TR" sz="2400" dirty="0">
                <a:latin typeface="Tw Cen MT" panose="020B0602020104020603" pitchFamily="34" charset="0"/>
              </a:rPr>
              <a:t>İlginizi çeken herhangi bir hobinizle ilgili kendinizi geliştirebilecek içeriklere erişebilirsiniz. </a:t>
            </a:r>
          </a:p>
          <a:p>
            <a:pPr marL="0" indent="0">
              <a:lnSpc>
                <a:spcPct val="80000"/>
              </a:lnSpc>
              <a:buNone/>
            </a:pPr>
            <a:endParaRPr lang="en-US" altLang="ko-KR" dirty="0">
              <a:latin typeface="Tw Cen MT" panose="020B0602020104020603" pitchFamily="34" charset="0"/>
              <a:ea typeface="굴림" charset="-127"/>
            </a:endParaRPr>
          </a:p>
        </p:txBody>
      </p:sp>
      <p:pic>
        <p:nvPicPr>
          <p:cNvPr id="4098" name="Picture 2" descr="C:\Users\Rehberlik\Desktop\3e311-hobby.jpe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287688" y="2636912"/>
            <a:ext cx="5475074" cy="2607178"/>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1156491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2" name="Rectangle 4"/>
          <p:cNvSpPr>
            <a:spLocks noGrp="1" noChangeArrowheads="1"/>
          </p:cNvSpPr>
          <p:nvPr>
            <p:ph type="title"/>
          </p:nvPr>
        </p:nvSpPr>
        <p:spPr>
          <a:xfrm>
            <a:off x="2514600" y="304801"/>
            <a:ext cx="7315200" cy="715963"/>
          </a:xfrm>
          <a:solidFill>
            <a:schemeClr val="bg1"/>
          </a:solidFill>
        </p:spPr>
        <p:txBody>
          <a:bodyPr/>
          <a:lstStyle/>
          <a:p>
            <a:r>
              <a:rPr lang="tr-TR" sz="4000" dirty="0">
                <a:solidFill>
                  <a:srgbClr val="C00000"/>
                </a:solidFill>
                <a:latin typeface="Tw Cen MT" panose="020B0602020104020603" pitchFamily="34" charset="0"/>
              </a:rPr>
              <a:t>İnternet ve teknoloji sayesinde;</a:t>
            </a:r>
          </a:p>
        </p:txBody>
      </p:sp>
      <p:sp>
        <p:nvSpPr>
          <p:cNvPr id="17413" name="Rectangle 5"/>
          <p:cNvSpPr>
            <a:spLocks noGrp="1" noChangeArrowheads="1"/>
          </p:cNvSpPr>
          <p:nvPr>
            <p:ph type="body" idx="1"/>
          </p:nvPr>
        </p:nvSpPr>
        <p:spPr>
          <a:xfrm>
            <a:off x="2514600" y="1143000"/>
            <a:ext cx="7315200" cy="4191000"/>
          </a:xfrm>
        </p:spPr>
        <p:txBody>
          <a:bodyPr/>
          <a:lstStyle/>
          <a:p>
            <a:r>
              <a:rPr lang="tr-TR" sz="2400" dirty="0">
                <a:latin typeface="Tw Cen MT" panose="020B0602020104020603" pitchFamily="34" charset="0"/>
              </a:rPr>
              <a:t>Zorlandığınız herhangi bir konuda başka insanların deneyimlerinden yararlanabilirsiniz. </a:t>
            </a:r>
          </a:p>
          <a:p>
            <a:pPr marL="0" indent="0">
              <a:lnSpc>
                <a:spcPct val="80000"/>
              </a:lnSpc>
              <a:buNone/>
            </a:pPr>
            <a:endParaRPr lang="en-US" altLang="ko-KR" dirty="0">
              <a:latin typeface="Tw Cen MT" panose="020B0602020104020603" pitchFamily="34" charset="0"/>
              <a:ea typeface="굴림" charset="-127"/>
            </a:endParaRPr>
          </a:p>
        </p:txBody>
      </p:sp>
      <p:pic>
        <p:nvPicPr>
          <p:cNvPr id="5122" name="Picture 2" descr="C:\Users\Rehberlik\Desktop\Screenshot_71.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143672" y="2337178"/>
            <a:ext cx="5190816" cy="3520933"/>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41420960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2" name="Rectangle 4"/>
          <p:cNvSpPr>
            <a:spLocks noGrp="1" noChangeArrowheads="1"/>
          </p:cNvSpPr>
          <p:nvPr>
            <p:ph type="title"/>
          </p:nvPr>
        </p:nvSpPr>
        <p:spPr>
          <a:xfrm>
            <a:off x="2514600" y="304801"/>
            <a:ext cx="7315200" cy="715963"/>
          </a:xfrm>
          <a:solidFill>
            <a:schemeClr val="bg1"/>
          </a:solidFill>
        </p:spPr>
        <p:txBody>
          <a:bodyPr/>
          <a:lstStyle/>
          <a:p>
            <a:r>
              <a:rPr lang="tr-TR" sz="4000" dirty="0">
                <a:solidFill>
                  <a:srgbClr val="C00000"/>
                </a:solidFill>
                <a:latin typeface="Tw Cen MT" panose="020B0602020104020603" pitchFamily="34" charset="0"/>
              </a:rPr>
              <a:t>İnternet ve teknoloji sayesinde;</a:t>
            </a:r>
          </a:p>
        </p:txBody>
      </p:sp>
      <p:sp>
        <p:nvSpPr>
          <p:cNvPr id="17413" name="Rectangle 5"/>
          <p:cNvSpPr>
            <a:spLocks noGrp="1" noChangeArrowheads="1"/>
          </p:cNvSpPr>
          <p:nvPr>
            <p:ph type="body" idx="1"/>
          </p:nvPr>
        </p:nvSpPr>
        <p:spPr>
          <a:xfrm>
            <a:off x="2514600" y="1143000"/>
            <a:ext cx="7315200" cy="4191000"/>
          </a:xfrm>
        </p:spPr>
        <p:txBody>
          <a:bodyPr/>
          <a:lstStyle/>
          <a:p>
            <a:r>
              <a:rPr lang="tr-TR" sz="2400" dirty="0">
                <a:latin typeface="Tw Cen MT" panose="020B0602020104020603" pitchFamily="34" charset="0"/>
              </a:rPr>
              <a:t>Yeni bir dil öğrenebilirsiniz.</a:t>
            </a:r>
          </a:p>
          <a:p>
            <a:pPr marL="0" indent="0">
              <a:lnSpc>
                <a:spcPct val="80000"/>
              </a:lnSpc>
              <a:buNone/>
            </a:pPr>
            <a:endParaRPr lang="en-US" altLang="ko-KR" dirty="0">
              <a:latin typeface="Tw Cen MT" panose="020B0602020104020603" pitchFamily="34" charset="0"/>
              <a:ea typeface="굴림" charset="-127"/>
            </a:endParaRPr>
          </a:p>
        </p:txBody>
      </p:sp>
      <p:pic>
        <p:nvPicPr>
          <p:cNvPr id="6146" name="Picture 2" descr="C:\Users\Rehberlik\Desktop\1121201875830PM4.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711625" y="2132856"/>
            <a:ext cx="6292047" cy="321163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5639500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2" name="Rectangle 4"/>
          <p:cNvSpPr>
            <a:spLocks noGrp="1" noChangeArrowheads="1"/>
          </p:cNvSpPr>
          <p:nvPr>
            <p:ph type="title"/>
          </p:nvPr>
        </p:nvSpPr>
        <p:spPr>
          <a:xfrm>
            <a:off x="2514600" y="304801"/>
            <a:ext cx="7315200" cy="715963"/>
          </a:xfrm>
          <a:solidFill>
            <a:schemeClr val="bg1"/>
          </a:solidFill>
        </p:spPr>
        <p:txBody>
          <a:bodyPr/>
          <a:lstStyle/>
          <a:p>
            <a:r>
              <a:rPr lang="tr-TR" sz="4000" dirty="0">
                <a:solidFill>
                  <a:srgbClr val="C00000"/>
                </a:solidFill>
                <a:latin typeface="Tw Cen MT" panose="020B0602020104020603" pitchFamily="34" charset="0"/>
              </a:rPr>
              <a:t>İnternet ve teknoloji sayesinde;</a:t>
            </a:r>
          </a:p>
        </p:txBody>
      </p:sp>
      <p:sp>
        <p:nvSpPr>
          <p:cNvPr id="17413" name="Rectangle 5"/>
          <p:cNvSpPr>
            <a:spLocks noGrp="1" noChangeArrowheads="1"/>
          </p:cNvSpPr>
          <p:nvPr>
            <p:ph type="body" idx="1"/>
          </p:nvPr>
        </p:nvSpPr>
        <p:spPr>
          <a:xfrm>
            <a:off x="2514600" y="1143000"/>
            <a:ext cx="7315200" cy="4191000"/>
          </a:xfrm>
        </p:spPr>
        <p:txBody>
          <a:bodyPr/>
          <a:lstStyle/>
          <a:p>
            <a:r>
              <a:rPr lang="tr-TR" sz="2400" dirty="0">
                <a:latin typeface="Tw Cen MT" panose="020B0602020104020603" pitchFamily="34" charset="0"/>
              </a:rPr>
              <a:t>İlginizi çeken birçok topluluğa üye olabilir, sosyal sorumluluk projelerinde yer alabilirsiniz. </a:t>
            </a:r>
          </a:p>
          <a:p>
            <a:pPr marL="0" indent="0">
              <a:lnSpc>
                <a:spcPct val="80000"/>
              </a:lnSpc>
              <a:buNone/>
            </a:pPr>
            <a:endParaRPr lang="en-US" altLang="ko-KR" dirty="0">
              <a:latin typeface="Tw Cen MT" panose="020B0602020104020603" pitchFamily="34" charset="0"/>
              <a:ea typeface="굴림" charset="-127"/>
            </a:endParaRPr>
          </a:p>
        </p:txBody>
      </p:sp>
      <p:pic>
        <p:nvPicPr>
          <p:cNvPr id="7170" name="Picture 2" descr="C:\Users\Rehberlik\Desktop\unnamed-4.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855640" y="2420888"/>
            <a:ext cx="6264696" cy="2736304"/>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7643015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2" name="Rectangle 4"/>
          <p:cNvSpPr>
            <a:spLocks noGrp="1" noChangeArrowheads="1"/>
          </p:cNvSpPr>
          <p:nvPr>
            <p:ph type="title"/>
          </p:nvPr>
        </p:nvSpPr>
        <p:spPr>
          <a:xfrm>
            <a:off x="2514600" y="304801"/>
            <a:ext cx="7315200" cy="715963"/>
          </a:xfrm>
          <a:solidFill>
            <a:schemeClr val="bg1"/>
          </a:solidFill>
        </p:spPr>
        <p:txBody>
          <a:bodyPr/>
          <a:lstStyle/>
          <a:p>
            <a:r>
              <a:rPr lang="tr-TR" sz="4000" dirty="0">
                <a:solidFill>
                  <a:srgbClr val="C00000"/>
                </a:solidFill>
                <a:latin typeface="Tw Cen MT" panose="020B0602020104020603" pitchFamily="34" charset="0"/>
              </a:rPr>
              <a:t>İnternet ve teknoloji sayesinde;</a:t>
            </a:r>
          </a:p>
        </p:txBody>
      </p:sp>
      <p:sp>
        <p:nvSpPr>
          <p:cNvPr id="17413" name="Rectangle 5"/>
          <p:cNvSpPr>
            <a:spLocks noGrp="1" noChangeArrowheads="1"/>
          </p:cNvSpPr>
          <p:nvPr>
            <p:ph type="body" idx="1"/>
          </p:nvPr>
        </p:nvSpPr>
        <p:spPr>
          <a:xfrm>
            <a:off x="2514600" y="1143000"/>
            <a:ext cx="7315200" cy="4191000"/>
          </a:xfrm>
        </p:spPr>
        <p:txBody>
          <a:bodyPr/>
          <a:lstStyle/>
          <a:p>
            <a:r>
              <a:rPr lang="tr-TR" sz="2400" dirty="0">
                <a:latin typeface="Tw Cen MT" panose="020B0602020104020603" pitchFamily="34" charset="0"/>
              </a:rPr>
              <a:t>Dünyanın herhangi bir yerinde yaşayan kendi alanında başarılı olmuş birçok insanla iletişim kurabilirsiniz. </a:t>
            </a:r>
          </a:p>
          <a:p>
            <a:pPr marL="0" indent="0">
              <a:lnSpc>
                <a:spcPct val="80000"/>
              </a:lnSpc>
              <a:buNone/>
            </a:pPr>
            <a:endParaRPr lang="en-US" altLang="ko-KR" dirty="0">
              <a:latin typeface="Tw Cen MT" panose="020B0602020104020603" pitchFamily="34" charset="0"/>
              <a:ea typeface="굴림" charset="-127"/>
            </a:endParaRPr>
          </a:p>
        </p:txBody>
      </p:sp>
      <p:pic>
        <p:nvPicPr>
          <p:cNvPr id="8194" name="Picture 2" descr="C:\Users\Rehberlik\Desktop\kuresel-baglantilar.pn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215680" y="2560745"/>
            <a:ext cx="5616625" cy="3279905"/>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9369732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2" name="Rectangle 4"/>
          <p:cNvSpPr>
            <a:spLocks noGrp="1" noChangeArrowheads="1"/>
          </p:cNvSpPr>
          <p:nvPr>
            <p:ph type="title"/>
          </p:nvPr>
        </p:nvSpPr>
        <p:spPr>
          <a:xfrm>
            <a:off x="2514600" y="304801"/>
            <a:ext cx="7315200" cy="715963"/>
          </a:xfrm>
          <a:solidFill>
            <a:schemeClr val="bg1"/>
          </a:solidFill>
        </p:spPr>
        <p:txBody>
          <a:bodyPr/>
          <a:lstStyle/>
          <a:p>
            <a:r>
              <a:rPr lang="tr-TR" sz="4000" dirty="0">
                <a:solidFill>
                  <a:srgbClr val="C00000"/>
                </a:solidFill>
                <a:latin typeface="Tw Cen MT" panose="020B0602020104020603" pitchFamily="34" charset="0"/>
              </a:rPr>
              <a:t>İnternet ve teknoloji sayesinde;</a:t>
            </a:r>
          </a:p>
        </p:txBody>
      </p:sp>
      <p:sp>
        <p:nvSpPr>
          <p:cNvPr id="17413" name="Rectangle 5"/>
          <p:cNvSpPr>
            <a:spLocks noGrp="1" noChangeArrowheads="1"/>
          </p:cNvSpPr>
          <p:nvPr>
            <p:ph type="body" idx="1"/>
          </p:nvPr>
        </p:nvSpPr>
        <p:spPr>
          <a:xfrm>
            <a:off x="2514600" y="1143000"/>
            <a:ext cx="7315200" cy="4191000"/>
          </a:xfrm>
        </p:spPr>
        <p:txBody>
          <a:bodyPr/>
          <a:lstStyle/>
          <a:p>
            <a:r>
              <a:rPr lang="tr-TR" sz="2400" dirty="0">
                <a:latin typeface="Tw Cen MT" panose="020B0602020104020603" pitchFamily="34" charset="0"/>
              </a:rPr>
              <a:t>Ürettiğiniz içerikleri paylaşabilir ve kendi kitlenizi yaratabilirsiniz. </a:t>
            </a:r>
          </a:p>
          <a:p>
            <a:pPr marL="0" indent="0">
              <a:lnSpc>
                <a:spcPct val="80000"/>
              </a:lnSpc>
              <a:buNone/>
            </a:pPr>
            <a:endParaRPr lang="en-US" altLang="ko-KR" dirty="0">
              <a:latin typeface="Tw Cen MT" panose="020B0602020104020603" pitchFamily="34" charset="0"/>
              <a:ea typeface="굴림" charset="-127"/>
            </a:endParaRPr>
          </a:p>
        </p:txBody>
      </p:sp>
      <p:pic>
        <p:nvPicPr>
          <p:cNvPr id="9219" name="Picture 3" descr="C:\Users\Rehberlik\Desktop\sosyal-medya-takipci-artirmak.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855640" y="2204864"/>
            <a:ext cx="5905500" cy="333375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4999832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2" name="Rectangle 4"/>
          <p:cNvSpPr>
            <a:spLocks noGrp="1" noChangeArrowheads="1"/>
          </p:cNvSpPr>
          <p:nvPr>
            <p:ph type="title"/>
          </p:nvPr>
        </p:nvSpPr>
        <p:spPr>
          <a:xfrm>
            <a:off x="2514600" y="304801"/>
            <a:ext cx="7315200" cy="715963"/>
          </a:xfrm>
          <a:solidFill>
            <a:schemeClr val="bg1"/>
          </a:solidFill>
        </p:spPr>
        <p:txBody>
          <a:bodyPr/>
          <a:lstStyle/>
          <a:p>
            <a:r>
              <a:rPr lang="tr-TR" sz="4000" dirty="0">
                <a:solidFill>
                  <a:srgbClr val="C00000"/>
                </a:solidFill>
                <a:latin typeface="Tw Cen MT" panose="020B0602020104020603" pitchFamily="34" charset="0"/>
              </a:rPr>
              <a:t>İnternet ve teknoloji sayesinde;</a:t>
            </a:r>
          </a:p>
        </p:txBody>
      </p:sp>
      <p:sp>
        <p:nvSpPr>
          <p:cNvPr id="17413" name="Rectangle 5"/>
          <p:cNvSpPr>
            <a:spLocks noGrp="1" noChangeArrowheads="1"/>
          </p:cNvSpPr>
          <p:nvPr>
            <p:ph type="body" idx="1"/>
          </p:nvPr>
        </p:nvSpPr>
        <p:spPr>
          <a:xfrm>
            <a:off x="2514600" y="1143000"/>
            <a:ext cx="7315200" cy="4191000"/>
          </a:xfrm>
        </p:spPr>
        <p:txBody>
          <a:bodyPr/>
          <a:lstStyle/>
          <a:p>
            <a:r>
              <a:rPr lang="tr-TR" sz="2400" dirty="0">
                <a:latin typeface="Tw Cen MT" panose="020B0602020104020603" pitchFamily="34" charset="0"/>
              </a:rPr>
              <a:t>Ü</a:t>
            </a:r>
            <a:r>
              <a:rPr lang="tr-TR" sz="2400" dirty="0" smtClean="0">
                <a:latin typeface="Tw Cen MT" panose="020B0602020104020603" pitchFamily="34" charset="0"/>
              </a:rPr>
              <a:t>lkeler </a:t>
            </a:r>
            <a:r>
              <a:rPr lang="tr-TR" sz="2400" dirty="0">
                <a:latin typeface="Tw Cen MT" panose="020B0602020104020603" pitchFamily="34" charset="0"/>
              </a:rPr>
              <a:t>ve en önemlisi </a:t>
            </a:r>
            <a:r>
              <a:rPr lang="tr-TR" sz="2400" dirty="0" smtClean="0">
                <a:latin typeface="Tw Cen MT" panose="020B0602020104020603" pitchFamily="34" charset="0"/>
              </a:rPr>
              <a:t>insanlar birbirine yakınlaşır.</a:t>
            </a:r>
            <a:endParaRPr lang="tr-TR" sz="2400" dirty="0">
              <a:latin typeface="Tw Cen MT" panose="020B0602020104020603" pitchFamily="34" charset="0"/>
            </a:endParaRPr>
          </a:p>
          <a:p>
            <a:pPr marL="0" indent="0">
              <a:lnSpc>
                <a:spcPct val="80000"/>
              </a:lnSpc>
              <a:buNone/>
            </a:pPr>
            <a:endParaRPr lang="en-US" altLang="ko-KR" dirty="0">
              <a:latin typeface="Tw Cen MT" panose="020B0602020104020603" pitchFamily="34" charset="0"/>
              <a:ea typeface="굴림" charset="-127"/>
            </a:endParaRPr>
          </a:p>
        </p:txBody>
      </p:sp>
      <p:pic>
        <p:nvPicPr>
          <p:cNvPr id="10242" name="Picture 2" descr="C:\Users\Rehberlik\Desktop\internet-sinirlamasi.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927648" y="2204864"/>
            <a:ext cx="5575328" cy="3718744"/>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1984426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3662162" y="620688"/>
            <a:ext cx="5458174" cy="1628800"/>
          </a:xfrm>
        </p:spPr>
        <p:txBody>
          <a:bodyPr/>
          <a:lstStyle/>
          <a:p>
            <a:r>
              <a:rPr lang="tr-TR" sz="2400" b="1" dirty="0" smtClean="0">
                <a:solidFill>
                  <a:schemeClr val="bg2">
                    <a:lumMod val="50000"/>
                  </a:schemeClr>
                </a:solidFill>
                <a:latin typeface="Tw Cen MT" panose="020B0602020104020603" pitchFamily="34" charset="0"/>
                <a:cs typeface="Arial" panose="020B0604020202020204" pitchFamily="34" charset="0"/>
              </a:rPr>
              <a:t>Teknoloji, </a:t>
            </a:r>
            <a:r>
              <a:rPr lang="tr-TR" sz="2400" b="1" dirty="0">
                <a:solidFill>
                  <a:schemeClr val="bg2">
                    <a:lumMod val="50000"/>
                  </a:schemeClr>
                </a:solidFill>
                <a:latin typeface="Tw Cen MT" panose="020B0602020104020603" pitchFamily="34" charset="0"/>
                <a:cs typeface="Arial" panose="020B0604020202020204" pitchFamily="34" charset="0"/>
              </a:rPr>
              <a:t>sağladığı </a:t>
            </a:r>
            <a:r>
              <a:rPr lang="tr-TR" sz="2400" b="1" dirty="0" smtClean="0">
                <a:solidFill>
                  <a:schemeClr val="bg2">
                    <a:lumMod val="50000"/>
                  </a:schemeClr>
                </a:solidFill>
                <a:latin typeface="Tw Cen MT" panose="020B0602020104020603" pitchFamily="34" charset="0"/>
                <a:cs typeface="Arial" panose="020B0604020202020204" pitchFamily="34" charset="0"/>
              </a:rPr>
              <a:t>olanaklara ve hayatımıza </a:t>
            </a:r>
            <a:r>
              <a:rPr lang="tr-TR" sz="2400" b="1" dirty="0">
                <a:solidFill>
                  <a:schemeClr val="bg2">
                    <a:lumMod val="50000"/>
                  </a:schemeClr>
                </a:solidFill>
                <a:latin typeface="Tw Cen MT" panose="020B0602020104020603" pitchFamily="34" charset="0"/>
                <a:cs typeface="Arial" panose="020B0604020202020204" pitchFamily="34" charset="0"/>
              </a:rPr>
              <a:t>getirdiği tüm kolaylıklara rağmen birçok riski de içerisinde barındırır.</a:t>
            </a:r>
            <a:endParaRPr lang="en-US" altLang="tr-TR" sz="3600" b="1" dirty="0">
              <a:solidFill>
                <a:schemeClr val="bg2">
                  <a:lumMod val="50000"/>
                </a:schemeClr>
              </a:solidFill>
              <a:latin typeface="Tw Cen MT" panose="020B0602020104020603" pitchFamily="34" charset="0"/>
            </a:endParaRPr>
          </a:p>
        </p:txBody>
      </p:sp>
      <p:pic>
        <p:nvPicPr>
          <p:cNvPr id="12290"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647728" y="2324272"/>
            <a:ext cx="6120680" cy="36696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xmlns="" id="{CD4A8EFB-6E90-4AAA-8CD2-AF90714D1013}"/>
              </a:ext>
            </a:extLst>
          </p:cNvPr>
          <p:cNvSpPr>
            <a:spLocks noGrp="1"/>
          </p:cNvSpPr>
          <p:nvPr>
            <p:ph type="title"/>
          </p:nvPr>
        </p:nvSpPr>
        <p:spPr/>
        <p:txBody>
          <a:bodyPr/>
          <a:lstStyle/>
          <a:p>
            <a:r>
              <a:rPr lang="tr-TR" dirty="0">
                <a:latin typeface="Tw Cen MT" panose="020B0602020104020603" pitchFamily="34" charset="0"/>
              </a:rPr>
              <a:t>Bilinçsiz Teknoloji Kullanımının Riskleri </a:t>
            </a:r>
          </a:p>
        </p:txBody>
      </p:sp>
      <p:pic>
        <p:nvPicPr>
          <p:cNvPr id="4" name="İçerik Yer Tutucusu 3">
            <a:extLst>
              <a:ext uri="{FF2B5EF4-FFF2-40B4-BE49-F238E27FC236}">
                <a16:creationId xmlns:a16="http://schemas.microsoft.com/office/drawing/2014/main" xmlns="" id="{1419A01B-303B-4979-91E9-99578DD8A2C9}"/>
              </a:ext>
            </a:extLst>
          </p:cNvPr>
          <p:cNvPicPr>
            <a:picLocks noGrp="1" noChangeAspect="1"/>
          </p:cNvPicPr>
          <p:nvPr>
            <p:ph idx="1"/>
          </p:nvPr>
        </p:nvPicPr>
        <p:blipFill>
          <a:blip r:embed="rId3" cstate="print">
            <a:extLst>
              <a:ext uri="{28A0092B-C50C-407E-A947-70E740481C1C}">
                <a14:useLocalDpi xmlns:a14="http://schemas.microsoft.com/office/drawing/2010/main" xmlns="" val="0"/>
              </a:ext>
            </a:extLst>
          </a:blip>
          <a:stretch>
            <a:fillRect/>
          </a:stretch>
        </p:blipFill>
        <p:spPr>
          <a:xfrm>
            <a:off x="2486526" y="1638300"/>
            <a:ext cx="6448926" cy="4533900"/>
          </a:xfrm>
          <a:prstGeom prst="rect">
            <a:avLst/>
          </a:prstGeom>
        </p:spPr>
      </p:pic>
    </p:spTree>
    <p:extLst>
      <p:ext uri="{BB962C8B-B14F-4D97-AF65-F5344CB8AC3E}">
        <p14:creationId xmlns:p14="http://schemas.microsoft.com/office/powerpoint/2010/main" xmlns="" val="16111235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2783632" y="332656"/>
            <a:ext cx="5829504" cy="936104"/>
          </a:xfrm>
          <a:solidFill>
            <a:schemeClr val="bg1"/>
          </a:solidFill>
        </p:spPr>
        <p:txBody>
          <a:bodyPr/>
          <a:lstStyle/>
          <a:p>
            <a:r>
              <a:rPr lang="tr-TR" sz="2800" dirty="0">
                <a:solidFill>
                  <a:srgbClr val="C00000"/>
                </a:solidFill>
                <a:latin typeface="Tw Cen MT" panose="020B0602020104020603" pitchFamily="34" charset="0"/>
              </a:rPr>
              <a:t>DİJİTAL VATANDAŞ OLMAK</a:t>
            </a:r>
            <a:endParaRPr lang="tr-TR" sz="3200" dirty="0">
              <a:solidFill>
                <a:srgbClr val="C00000"/>
              </a:solidFill>
              <a:latin typeface="Tw Cen MT" panose="020B0602020104020603" pitchFamily="34" charset="0"/>
            </a:endParaRPr>
          </a:p>
        </p:txBody>
      </p:sp>
      <p:sp>
        <p:nvSpPr>
          <p:cNvPr id="3" name="İçerik Yer Tutucusu 2"/>
          <p:cNvSpPr>
            <a:spLocks noGrp="1"/>
          </p:cNvSpPr>
          <p:nvPr>
            <p:ph idx="1"/>
          </p:nvPr>
        </p:nvSpPr>
        <p:spPr>
          <a:xfrm>
            <a:off x="2426736" y="1412776"/>
            <a:ext cx="7315200" cy="4191000"/>
          </a:xfrm>
        </p:spPr>
        <p:txBody>
          <a:bodyPr/>
          <a:lstStyle/>
          <a:p>
            <a:r>
              <a:rPr lang="tr-TR" sz="2800" dirty="0">
                <a:latin typeface="Tw Cen MT" panose="020B0602020104020603" pitchFamily="34" charset="0"/>
              </a:rPr>
              <a:t>Dijital toplumun bilincinde olmak</a:t>
            </a:r>
          </a:p>
          <a:p>
            <a:r>
              <a:rPr lang="tr-TR" sz="2800" dirty="0">
                <a:latin typeface="Tw Cen MT" panose="020B0602020104020603" pitchFamily="34" charset="0"/>
              </a:rPr>
              <a:t>Çevrimiçi davranışlarının etik sonuçlarını bilmek</a:t>
            </a:r>
          </a:p>
          <a:p>
            <a:r>
              <a:rPr lang="tr-TR" sz="2800" dirty="0">
                <a:latin typeface="Tw Cen MT" panose="020B0602020104020603" pitchFamily="34" charset="0"/>
              </a:rPr>
              <a:t>Teknolojiyi kötüye kullanmamak</a:t>
            </a:r>
          </a:p>
          <a:p>
            <a:r>
              <a:rPr lang="tr-TR" sz="2800" dirty="0">
                <a:latin typeface="Tw Cen MT" panose="020B0602020104020603" pitchFamily="34" charset="0"/>
              </a:rPr>
              <a:t>Mülkiyet haklarına karşı saygılı olmak</a:t>
            </a:r>
          </a:p>
          <a:p>
            <a:r>
              <a:rPr lang="tr-TR" sz="2800" dirty="0">
                <a:latin typeface="Tw Cen MT" panose="020B0602020104020603" pitchFamily="34" charset="0"/>
              </a:rPr>
              <a:t>Kendine karşı saygılı olmak</a:t>
            </a:r>
          </a:p>
        </p:txBody>
      </p:sp>
      <p:pic>
        <p:nvPicPr>
          <p:cNvPr id="4" name="Resim 3"/>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2927648" y="4581128"/>
            <a:ext cx="5400600" cy="1800200"/>
          </a:xfrm>
          <a:prstGeom prst="rect">
            <a:avLst/>
          </a:prstGeom>
        </p:spPr>
      </p:pic>
    </p:spTree>
    <p:extLst>
      <p:ext uri="{BB962C8B-B14F-4D97-AF65-F5344CB8AC3E}">
        <p14:creationId xmlns:p14="http://schemas.microsoft.com/office/powerpoint/2010/main" xmlns="" val="41259916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xmlns="" id="{A7B5FDF0-B3DD-43B6-BD09-081953034FCA}"/>
              </a:ext>
            </a:extLst>
          </p:cNvPr>
          <p:cNvSpPr>
            <a:spLocks noGrp="1"/>
          </p:cNvSpPr>
          <p:nvPr>
            <p:ph type="title"/>
          </p:nvPr>
        </p:nvSpPr>
        <p:spPr/>
        <p:txBody>
          <a:bodyPr/>
          <a:lstStyle/>
          <a:p>
            <a:r>
              <a:rPr lang="tr-TR" dirty="0">
                <a:latin typeface="Tw Cen MT" panose="020B0602020104020603" pitchFamily="34" charset="0"/>
              </a:rPr>
              <a:t>BİLİNÇLİ TEKNOLOJİ KULLANIMI</a:t>
            </a:r>
          </a:p>
        </p:txBody>
      </p:sp>
      <p:sp>
        <p:nvSpPr>
          <p:cNvPr id="3" name="İçerik Yer Tutucusu 2">
            <a:extLst>
              <a:ext uri="{FF2B5EF4-FFF2-40B4-BE49-F238E27FC236}">
                <a16:creationId xmlns:a16="http://schemas.microsoft.com/office/drawing/2014/main" xmlns="" id="{375578FC-15B6-4731-BFF3-3265E52EBF94}"/>
              </a:ext>
            </a:extLst>
          </p:cNvPr>
          <p:cNvSpPr>
            <a:spLocks noGrp="1"/>
          </p:cNvSpPr>
          <p:nvPr>
            <p:ph idx="1"/>
          </p:nvPr>
        </p:nvSpPr>
        <p:spPr>
          <a:xfrm>
            <a:off x="1371600" y="1505243"/>
            <a:ext cx="5532705" cy="4362157"/>
          </a:xfrm>
        </p:spPr>
        <p:txBody>
          <a:bodyPr/>
          <a:lstStyle/>
          <a:p>
            <a:pPr marL="0" indent="0">
              <a:buNone/>
            </a:pPr>
            <a:r>
              <a:rPr lang="tr-TR" sz="2400" dirty="0">
                <a:latin typeface="Tw Cen MT" panose="020B0602020104020603" pitchFamily="34" charset="0"/>
              </a:rPr>
              <a:t>Günümüzde çocuk eğitiminde en çok zorlanılan noktalardan biri de yabancısı olduğumuz bir dünyada çocuklara yol gösteren olabilmek. Anılarımızda ağaçlarda sallanmak, bisiklet sürmek </a:t>
            </a:r>
            <a:r>
              <a:rPr lang="tr-TR" sz="2400" dirty="0" smtClean="0">
                <a:latin typeface="Tw Cen MT" panose="020B0602020104020603" pitchFamily="34" charset="0"/>
              </a:rPr>
              <a:t>var; </a:t>
            </a:r>
            <a:r>
              <a:rPr lang="tr-TR" sz="2400" dirty="0">
                <a:latin typeface="Tw Cen MT" panose="020B0602020104020603" pitchFamily="34" charset="0"/>
              </a:rPr>
              <a:t>ekranlara tıklayıp sürüklemek değil. Durum bu olunca çocuk yetiştirirken çocukların teknoloji ile ilişkilerini yönetmede yaşadığımız kafa karışıklıkları normal. Teknoloji öyle hızlı gelişiyor ki, biz ebeveynler ve eğitimciler buna ayak uydurmakta zorlanıyoruz.</a:t>
            </a:r>
          </a:p>
        </p:txBody>
      </p:sp>
      <p:pic>
        <p:nvPicPr>
          <p:cNvPr id="4" name="Resim 3">
            <a:extLst>
              <a:ext uri="{FF2B5EF4-FFF2-40B4-BE49-F238E27FC236}">
                <a16:creationId xmlns:a16="http://schemas.microsoft.com/office/drawing/2014/main" xmlns="" id="{B18EA8F3-AB51-4343-AC27-C152AA897FB9}"/>
              </a:ext>
            </a:extLst>
          </p:cNvPr>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904305" y="1839936"/>
            <a:ext cx="5182773" cy="3692769"/>
          </a:xfrm>
          <a:prstGeom prst="rect">
            <a:avLst/>
          </a:prstGeom>
          <a:noFill/>
          <a:ln>
            <a:noFill/>
          </a:ln>
          <a:effectLst>
            <a:softEdge rad="101600"/>
          </a:effectLst>
        </p:spPr>
      </p:pic>
    </p:spTree>
    <p:extLst>
      <p:ext uri="{BB962C8B-B14F-4D97-AF65-F5344CB8AC3E}">
        <p14:creationId xmlns:p14="http://schemas.microsoft.com/office/powerpoint/2010/main" xmlns="" val="9043301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xmlns="" id="{9544DBD7-D63B-4AD0-B31A-E56AEA94A59F}"/>
              </a:ext>
            </a:extLst>
          </p:cNvPr>
          <p:cNvSpPr>
            <a:spLocks noGrp="1"/>
          </p:cNvSpPr>
          <p:nvPr>
            <p:ph type="title"/>
          </p:nvPr>
        </p:nvSpPr>
        <p:spPr>
          <a:xfrm>
            <a:off x="1371600" y="685800"/>
            <a:ext cx="9601200" cy="777240"/>
          </a:xfrm>
        </p:spPr>
        <p:txBody>
          <a:bodyPr/>
          <a:lstStyle/>
          <a:p>
            <a:pPr algn="ctr"/>
            <a:r>
              <a:rPr lang="tr-TR" b="1" dirty="0" smtClean="0">
                <a:solidFill>
                  <a:srgbClr val="C00000"/>
                </a:solidFill>
                <a:latin typeface="Tw Cen MT" panose="020B0602020104020603" pitchFamily="34" charset="0"/>
              </a:rPr>
              <a:t>NE YAPMALIYIZ?</a:t>
            </a:r>
            <a:endParaRPr lang="tr-TR" b="1" dirty="0">
              <a:solidFill>
                <a:srgbClr val="C00000"/>
              </a:solidFill>
              <a:latin typeface="Tw Cen MT" panose="020B0602020104020603" pitchFamily="34" charset="0"/>
            </a:endParaRPr>
          </a:p>
        </p:txBody>
      </p:sp>
      <p:sp>
        <p:nvSpPr>
          <p:cNvPr id="3" name="İçerik Yer Tutucusu 2">
            <a:extLst>
              <a:ext uri="{FF2B5EF4-FFF2-40B4-BE49-F238E27FC236}">
                <a16:creationId xmlns:a16="http://schemas.microsoft.com/office/drawing/2014/main" xmlns="" id="{8D75CF01-9029-4C3A-A226-C5B37F32E5C7}"/>
              </a:ext>
            </a:extLst>
          </p:cNvPr>
          <p:cNvSpPr>
            <a:spLocks noGrp="1"/>
          </p:cNvSpPr>
          <p:nvPr>
            <p:ph idx="1"/>
          </p:nvPr>
        </p:nvSpPr>
        <p:spPr>
          <a:xfrm>
            <a:off x="1371600" y="1645920"/>
            <a:ext cx="9601200" cy="1975104"/>
          </a:xfrm>
        </p:spPr>
        <p:txBody>
          <a:bodyPr>
            <a:normAutofit/>
          </a:bodyPr>
          <a:lstStyle/>
          <a:p>
            <a:pPr marL="0" indent="0" algn="ctr">
              <a:buNone/>
            </a:pPr>
            <a:r>
              <a:rPr lang="tr-TR" sz="2800" dirty="0">
                <a:latin typeface="Tw Cen MT" panose="020B0602020104020603" pitchFamily="34" charset="0"/>
              </a:rPr>
              <a:t>Nasıl ki çocuklarımıza karşıdan karşıya geçerken iki tarafa bakmayı, yüzmeyi, bisiklete binmeyi öğretiyorsak, dijital dünyada güven içinde dolaşmaları için bilgi iletişim araçlarını ve interneti güvenli şekilde </a:t>
            </a:r>
            <a:r>
              <a:rPr lang="tr-TR" sz="2800" dirty="0" smtClean="0">
                <a:latin typeface="Tw Cen MT" panose="020B0602020104020603" pitchFamily="34" charset="0"/>
              </a:rPr>
              <a:t>kullanabilmeyi </a:t>
            </a:r>
            <a:r>
              <a:rPr lang="tr-TR" sz="2800" dirty="0">
                <a:latin typeface="Tw Cen MT" panose="020B0602020104020603" pitchFamily="34" charset="0"/>
              </a:rPr>
              <a:t>de öğretmeliyiz.</a:t>
            </a:r>
          </a:p>
        </p:txBody>
      </p:sp>
    </p:spTree>
    <p:extLst>
      <p:ext uri="{BB962C8B-B14F-4D97-AF65-F5344CB8AC3E}">
        <p14:creationId xmlns:p14="http://schemas.microsoft.com/office/powerpoint/2010/main" xmlns="" val="21951655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xmlns="" id="{F86750C4-3069-4B6B-B39D-DC4924D78C80}"/>
              </a:ext>
            </a:extLst>
          </p:cNvPr>
          <p:cNvSpPr>
            <a:spLocks noGrp="1"/>
          </p:cNvSpPr>
          <p:nvPr>
            <p:ph type="title"/>
          </p:nvPr>
        </p:nvSpPr>
        <p:spPr>
          <a:xfrm>
            <a:off x="2926842" y="161925"/>
            <a:ext cx="7296150" cy="733425"/>
          </a:xfrm>
        </p:spPr>
        <p:txBody>
          <a:bodyPr>
            <a:normAutofit fontScale="90000"/>
          </a:bodyPr>
          <a:lstStyle/>
          <a:p>
            <a:r>
              <a:rPr lang="tr-TR" b="1" kern="0" dirty="0" smtClean="0">
                <a:solidFill>
                  <a:srgbClr val="C00000"/>
                </a:solidFill>
                <a:effectLst/>
                <a:latin typeface="Tw Cen MT" panose="020B0602020104020603" pitchFamily="34" charset="0"/>
                <a:ea typeface="Times New Roman" panose="02020603050405020304" pitchFamily="18" charset="0"/>
                <a:cs typeface="Times New Roman" panose="02020603050405020304" pitchFamily="18" charset="0"/>
              </a:rPr>
              <a:t>AİLELERE TAVSİYELER</a:t>
            </a:r>
            <a:br>
              <a:rPr lang="tr-TR" b="1" kern="0" dirty="0" smtClean="0">
                <a:solidFill>
                  <a:srgbClr val="C00000"/>
                </a:solidFill>
                <a:effectLst/>
                <a:latin typeface="Tw Cen MT" panose="020B0602020104020603" pitchFamily="34" charset="0"/>
                <a:ea typeface="Times New Roman" panose="02020603050405020304" pitchFamily="18" charset="0"/>
                <a:cs typeface="Times New Roman" panose="02020603050405020304" pitchFamily="18" charset="0"/>
              </a:rPr>
            </a:br>
            <a:endParaRPr lang="tr-TR" dirty="0">
              <a:solidFill>
                <a:srgbClr val="C00000"/>
              </a:solidFill>
              <a:latin typeface="Tw Cen MT" panose="020B0602020104020603" pitchFamily="34" charset="0"/>
            </a:endParaRPr>
          </a:p>
        </p:txBody>
      </p:sp>
      <p:sp>
        <p:nvSpPr>
          <p:cNvPr id="3" name="İçerik Yer Tutucusu 2">
            <a:extLst>
              <a:ext uri="{FF2B5EF4-FFF2-40B4-BE49-F238E27FC236}">
                <a16:creationId xmlns:a16="http://schemas.microsoft.com/office/drawing/2014/main" xmlns="" id="{D99AD3A0-654F-45C2-B992-1819498685F8}"/>
              </a:ext>
            </a:extLst>
          </p:cNvPr>
          <p:cNvSpPr>
            <a:spLocks noGrp="1"/>
          </p:cNvSpPr>
          <p:nvPr>
            <p:ph idx="1"/>
          </p:nvPr>
        </p:nvSpPr>
        <p:spPr>
          <a:xfrm>
            <a:off x="1371600" y="1371600"/>
            <a:ext cx="5084064" cy="4495800"/>
          </a:xfrm>
        </p:spPr>
        <p:txBody>
          <a:bodyPr>
            <a:normAutofit fontScale="92500" lnSpcReduction="10000"/>
          </a:bodyPr>
          <a:lstStyle/>
          <a:p>
            <a:pPr marL="0" indent="0">
              <a:buNone/>
            </a:pPr>
            <a:r>
              <a:rPr lang="tr-TR" sz="4800" dirty="0">
                <a:latin typeface="Tw Cen MT" panose="020B0602020104020603" pitchFamily="34" charset="0"/>
              </a:rPr>
              <a:t>Ailenizin Yeni Üyesini Tanıyın</a:t>
            </a:r>
          </a:p>
          <a:p>
            <a:pPr>
              <a:buFont typeface="Wingdings" panose="05000000000000000000" pitchFamily="2" charset="2"/>
              <a:buChar char="Ø"/>
            </a:pPr>
            <a:r>
              <a:rPr lang="tr-TR" sz="2800" dirty="0">
                <a:latin typeface="Tw Cen MT" panose="020B0602020104020603" pitchFamily="34" charset="0"/>
              </a:rPr>
              <a:t>Teknoloji kullanımında uzman olmak zorunda değilsiniz. Çocuklarınızın kullandığı teknolojiler ve buradaki deneyimleri hakkında bilgi sahibi olmalı ve bunlara aşina olmalısınız. En az çocuğunuzu koruyacak kadar internet kullanmayı </a:t>
            </a:r>
            <a:r>
              <a:rPr lang="tr-TR" sz="2800" dirty="0" smtClean="0">
                <a:latin typeface="Tw Cen MT" panose="020B0602020104020603" pitchFamily="34" charset="0"/>
              </a:rPr>
              <a:t>öğrenmelisiniz.</a:t>
            </a:r>
            <a:endParaRPr lang="tr-TR" sz="2800" dirty="0">
              <a:latin typeface="Tw Cen MT" panose="020B0602020104020603" pitchFamily="34" charset="0"/>
            </a:endParaRPr>
          </a:p>
          <a:p>
            <a:pPr marL="0" indent="0">
              <a:buNone/>
            </a:pPr>
            <a:endParaRPr lang="tr-TR" dirty="0">
              <a:latin typeface="Tw Cen MT" panose="020B0602020104020603" pitchFamily="34" charset="0"/>
            </a:endParaRPr>
          </a:p>
        </p:txBody>
      </p:sp>
      <p:sp>
        <p:nvSpPr>
          <p:cNvPr id="4" name="AutoShape 2">
            <a:extLst>
              <a:ext uri="{FF2B5EF4-FFF2-40B4-BE49-F238E27FC236}">
                <a16:creationId xmlns:a16="http://schemas.microsoft.com/office/drawing/2014/main" xmlns="" id="{A9A6B3AE-0DA4-4AE0-B18D-545B83969A38}"/>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latin typeface="Tw Cen MT" panose="020B0602020104020603" pitchFamily="34" charset="0"/>
            </a:endParaRPr>
          </a:p>
        </p:txBody>
      </p:sp>
      <p:pic>
        <p:nvPicPr>
          <p:cNvPr id="6" name="Resim 5">
            <a:extLst>
              <a:ext uri="{FF2B5EF4-FFF2-40B4-BE49-F238E27FC236}">
                <a16:creationId xmlns:a16="http://schemas.microsoft.com/office/drawing/2014/main" xmlns="" id="{5FC5F164-7928-4A3E-A8DD-6037CA8B6561}"/>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6693408" y="1276350"/>
            <a:ext cx="5098542" cy="4686300"/>
          </a:xfrm>
          <a:prstGeom prst="rect">
            <a:avLst/>
          </a:prstGeom>
          <a:effectLst>
            <a:softEdge rad="101600"/>
          </a:effectLst>
        </p:spPr>
      </p:pic>
    </p:spTree>
    <p:extLst>
      <p:ext uri="{BB962C8B-B14F-4D97-AF65-F5344CB8AC3E}">
        <p14:creationId xmlns:p14="http://schemas.microsoft.com/office/powerpoint/2010/main" xmlns="" val="15393535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xmlns="" id="{5373048D-CD66-46C5-8754-5A11C5DBE7A0}"/>
              </a:ext>
            </a:extLst>
          </p:cNvPr>
          <p:cNvSpPr>
            <a:spLocks noGrp="1"/>
          </p:cNvSpPr>
          <p:nvPr>
            <p:ph idx="1"/>
          </p:nvPr>
        </p:nvSpPr>
        <p:spPr>
          <a:xfrm>
            <a:off x="1028700" y="555171"/>
            <a:ext cx="9601200" cy="3581400"/>
          </a:xfrm>
        </p:spPr>
        <p:txBody>
          <a:bodyPr/>
          <a:lstStyle/>
          <a:p>
            <a:pPr marL="0" indent="0">
              <a:buNone/>
            </a:pPr>
            <a:r>
              <a:rPr lang="tr-TR" sz="4400" dirty="0" smtClean="0">
                <a:latin typeface="Tw Cen MT" panose="020B0602020104020603" pitchFamily="34" charset="0"/>
              </a:rPr>
              <a:t>Ödül </a:t>
            </a:r>
            <a:r>
              <a:rPr lang="tr-TR" sz="4400" dirty="0">
                <a:latin typeface="Tw Cen MT" panose="020B0602020104020603" pitchFamily="34" charset="0"/>
              </a:rPr>
              <a:t>veya ceza için kullanmayın</a:t>
            </a:r>
          </a:p>
          <a:p>
            <a:pPr>
              <a:buFont typeface="Wingdings" panose="05000000000000000000" pitchFamily="2" charset="2"/>
              <a:buChar char="Ø"/>
            </a:pPr>
            <a:r>
              <a:rPr lang="tr-TR" sz="2800" dirty="0" smtClean="0">
                <a:latin typeface="Tw Cen MT" panose="020B0602020104020603" pitchFamily="34" charset="0"/>
              </a:rPr>
              <a:t>Teknoloji </a:t>
            </a:r>
            <a:r>
              <a:rPr lang="tr-TR" sz="2800" dirty="0">
                <a:latin typeface="Tw Cen MT" panose="020B0602020104020603" pitchFamily="34" charset="0"/>
              </a:rPr>
              <a:t>kullanımını disiplin aracı haline getirmeyin, teknoloji başında geçirilecek </a:t>
            </a:r>
            <a:r>
              <a:rPr lang="tr-TR" sz="2800" dirty="0" smtClean="0">
                <a:latin typeface="Tw Cen MT" panose="020B0602020104020603" pitchFamily="34" charset="0"/>
              </a:rPr>
              <a:t>vaktin </a:t>
            </a:r>
            <a:r>
              <a:rPr lang="tr-TR" sz="2800" dirty="0">
                <a:latin typeface="Tw Cen MT" panose="020B0602020104020603" pitchFamily="34" charset="0"/>
              </a:rPr>
              <a:t>ödül ve ceza olarak kullanılması durumda, bunlar çocuğun hayatında çok fazla önem taşımaya başlar. </a:t>
            </a:r>
          </a:p>
          <a:p>
            <a:endParaRPr lang="tr-TR" dirty="0">
              <a:latin typeface="Tw Cen MT" panose="020B0602020104020603" pitchFamily="34" charset="0"/>
            </a:endParaRPr>
          </a:p>
        </p:txBody>
      </p:sp>
      <p:pic>
        <p:nvPicPr>
          <p:cNvPr id="5" name="Resim 4"/>
          <p:cNvPicPr>
            <a:picLocks noChangeAspect="1"/>
          </p:cNvPicPr>
          <p:nvPr/>
        </p:nvPicPr>
        <p:blipFill>
          <a:blip r:embed="rId3" cstate="print"/>
          <a:stretch>
            <a:fillRect/>
          </a:stretch>
        </p:blipFill>
        <p:spPr>
          <a:xfrm>
            <a:off x="6625653" y="3462729"/>
            <a:ext cx="4631960" cy="2773180"/>
          </a:xfrm>
          <a:prstGeom prst="rect">
            <a:avLst/>
          </a:prstGeom>
          <a:ln>
            <a:noFill/>
          </a:ln>
          <a:effectLst>
            <a:softEdge rad="112500"/>
          </a:effectLst>
        </p:spPr>
      </p:pic>
    </p:spTree>
    <p:extLst>
      <p:ext uri="{BB962C8B-B14F-4D97-AF65-F5344CB8AC3E}">
        <p14:creationId xmlns:p14="http://schemas.microsoft.com/office/powerpoint/2010/main" xmlns="" val="20746445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Unvan 3"/>
          <p:cNvSpPr>
            <a:spLocks noGrp="1"/>
          </p:cNvSpPr>
          <p:nvPr>
            <p:ph type="title"/>
          </p:nvPr>
        </p:nvSpPr>
        <p:spPr>
          <a:xfrm>
            <a:off x="1012371" y="408215"/>
            <a:ext cx="9601200" cy="1485900"/>
          </a:xfrm>
        </p:spPr>
        <p:txBody>
          <a:bodyPr/>
          <a:lstStyle/>
          <a:p>
            <a:r>
              <a:rPr lang="tr-TR" dirty="0" smtClean="0">
                <a:latin typeface="Tw Cen MT" panose="020B0602020104020603" pitchFamily="34" charset="0"/>
              </a:rPr>
              <a:t>Ne söylediğiniz değil nasıl söylediğiniz önemlidir</a:t>
            </a:r>
            <a:endParaRPr lang="tr-TR" dirty="0">
              <a:latin typeface="Tw Cen MT" panose="020B0602020104020603" pitchFamily="34" charset="0"/>
            </a:endParaRPr>
          </a:p>
        </p:txBody>
      </p:sp>
      <p:sp>
        <p:nvSpPr>
          <p:cNvPr id="5" name="Metin kutusu 4"/>
          <p:cNvSpPr txBox="1"/>
          <p:nvPr/>
        </p:nvSpPr>
        <p:spPr>
          <a:xfrm>
            <a:off x="1012372" y="2155192"/>
            <a:ext cx="6003025" cy="2677656"/>
          </a:xfrm>
          <a:prstGeom prst="rect">
            <a:avLst/>
          </a:prstGeom>
          <a:noFill/>
        </p:spPr>
        <p:txBody>
          <a:bodyPr wrap="square" rtlCol="0">
            <a:spAutoFit/>
          </a:bodyPr>
          <a:lstStyle/>
          <a:p>
            <a:pPr marL="285750" indent="-285750">
              <a:buFont typeface="Wingdings" panose="05000000000000000000" pitchFamily="2" charset="2"/>
              <a:buChar char="Ø"/>
            </a:pPr>
            <a:r>
              <a:rPr lang="tr-TR" sz="2400" dirty="0" smtClean="0">
                <a:latin typeface="Tw Cen MT" panose="020B0602020104020603" pitchFamily="34" charset="0"/>
              </a:rPr>
              <a:t>Teknoloji kullanımı ile ilgili konuşurken  yasakçı bir dil kullanmak çocuğunuzla aranızda çatışma ortamı oluşmasına sebep olabilir. Bu sebeple yapıcı, anlayışlı bir dil kullanılması önemlidir. Tehdit veya hakaret içeren yargılayıcı bir dil kullanımı çözüm değil sorun getirir.</a:t>
            </a:r>
            <a:endParaRPr lang="tr-TR" sz="2400" dirty="0">
              <a:latin typeface="Tw Cen MT" panose="020B0602020104020603" pitchFamily="34" charset="0"/>
            </a:endParaRPr>
          </a:p>
        </p:txBody>
      </p:sp>
      <p:pic>
        <p:nvPicPr>
          <p:cNvPr id="2" name="Resim 1"/>
          <p:cNvPicPr>
            <a:picLocks noChangeAspect="1"/>
          </p:cNvPicPr>
          <p:nvPr/>
        </p:nvPicPr>
        <p:blipFill>
          <a:blip r:embed="rId3" cstate="print"/>
          <a:stretch>
            <a:fillRect/>
          </a:stretch>
        </p:blipFill>
        <p:spPr>
          <a:xfrm>
            <a:off x="7854848" y="2452581"/>
            <a:ext cx="3607614" cy="2452210"/>
          </a:xfrm>
          <a:prstGeom prst="rect">
            <a:avLst/>
          </a:prstGeom>
          <a:ln>
            <a:noFill/>
          </a:ln>
          <a:effectLst>
            <a:softEdge rad="112500"/>
          </a:effectLst>
        </p:spPr>
      </p:pic>
    </p:spTree>
    <p:extLst>
      <p:ext uri="{BB962C8B-B14F-4D97-AF65-F5344CB8AC3E}">
        <p14:creationId xmlns:p14="http://schemas.microsoft.com/office/powerpoint/2010/main" xmlns="" val="418863505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smtClean="0">
                <a:latin typeface="Tw Cen MT" panose="020B0602020104020603" pitchFamily="34" charset="0"/>
              </a:rPr>
              <a:t>Sınırları birlikte belirleyin</a:t>
            </a:r>
            <a:endParaRPr lang="tr-TR" dirty="0">
              <a:latin typeface="Tw Cen MT" panose="020B0602020104020603" pitchFamily="34" charset="0"/>
            </a:endParaRPr>
          </a:p>
        </p:txBody>
      </p:sp>
      <p:sp>
        <p:nvSpPr>
          <p:cNvPr id="4" name="İçerik Yer Tutucusu 2">
            <a:extLst>
              <a:ext uri="{FF2B5EF4-FFF2-40B4-BE49-F238E27FC236}">
                <a16:creationId xmlns:a16="http://schemas.microsoft.com/office/drawing/2014/main" xmlns="" id="{47D3C16D-51AF-4F99-B6DA-09D338A21701}"/>
              </a:ext>
            </a:extLst>
          </p:cNvPr>
          <p:cNvSpPr>
            <a:spLocks noGrp="1"/>
          </p:cNvSpPr>
          <p:nvPr>
            <p:ph idx="1"/>
          </p:nvPr>
        </p:nvSpPr>
        <p:spPr>
          <a:xfrm>
            <a:off x="1175657" y="1605641"/>
            <a:ext cx="5405025" cy="4930069"/>
          </a:xfrm>
        </p:spPr>
        <p:txBody>
          <a:bodyPr>
            <a:normAutofit/>
          </a:bodyPr>
          <a:lstStyle/>
          <a:p>
            <a:pPr>
              <a:buFont typeface="Wingdings" panose="05000000000000000000" pitchFamily="2" charset="2"/>
              <a:buChar char="Ø"/>
            </a:pPr>
            <a:r>
              <a:rPr lang="tr-TR" sz="2600" dirty="0" smtClean="0">
                <a:latin typeface="Tw Cen MT" panose="020B0602020104020603" pitchFamily="34" charset="0"/>
              </a:rPr>
              <a:t>Çocuğunuzun </a:t>
            </a:r>
            <a:r>
              <a:rPr lang="tr-TR" sz="2600" dirty="0">
                <a:latin typeface="Tw Cen MT" panose="020B0602020104020603" pitchFamily="34" charset="0"/>
              </a:rPr>
              <a:t>yaşı, gelişim düzeyi ve kullanım amacına uygun olarak sınırları belirleyin. </a:t>
            </a:r>
            <a:r>
              <a:rPr lang="tr-TR" sz="2600" dirty="0" smtClean="0">
                <a:latin typeface="Tw Cen MT" panose="020B0602020104020603" pitchFamily="34" charset="0"/>
              </a:rPr>
              <a:t>Sınırları belirlerken çocuğunuza teknoloji kullanımına ilişkin bilgilendirme yapıp, onunla işbirliği halinde olun.</a:t>
            </a:r>
          </a:p>
          <a:p>
            <a:pPr>
              <a:buFont typeface="Wingdings" panose="05000000000000000000" pitchFamily="2" charset="2"/>
              <a:buChar char="Ø"/>
            </a:pPr>
            <a:r>
              <a:rPr lang="tr-TR" sz="2600" dirty="0" smtClean="0">
                <a:latin typeface="Tw Cen MT" panose="020B0602020104020603" pitchFamily="34" charset="0"/>
              </a:rPr>
              <a:t>Çocuğun yaşı büyüdükçe saat sınırlamasından çok içerik üzerinde durulmalı, çocuğun teknolojiyi üretim amaçlı kullanıp kullanmadığını esas alınmalıdır. (İçerik geliştirme, bilgi edinme vb.)</a:t>
            </a:r>
          </a:p>
          <a:p>
            <a:pPr>
              <a:buFont typeface="Wingdings" panose="05000000000000000000" pitchFamily="2" charset="2"/>
              <a:buChar char="Ø"/>
            </a:pPr>
            <a:endParaRPr lang="tr-TR" dirty="0" smtClean="0">
              <a:latin typeface="Tw Cen MT" panose="020B0602020104020603" pitchFamily="34" charset="0"/>
            </a:endParaRPr>
          </a:p>
          <a:p>
            <a:pPr>
              <a:buFont typeface="Wingdings" panose="05000000000000000000" pitchFamily="2" charset="2"/>
              <a:buChar char="Ø"/>
            </a:pPr>
            <a:endParaRPr lang="tr-TR" dirty="0" smtClean="0">
              <a:latin typeface="Tw Cen MT" panose="020B0602020104020603" pitchFamily="34" charset="0"/>
            </a:endParaRPr>
          </a:p>
          <a:p>
            <a:pPr>
              <a:buFont typeface="Wingdings" panose="05000000000000000000" pitchFamily="2" charset="2"/>
              <a:buChar char="Ø"/>
            </a:pPr>
            <a:endParaRPr lang="tr-TR" dirty="0">
              <a:latin typeface="Tw Cen MT" panose="020B0602020104020603" pitchFamily="34" charset="0"/>
            </a:endParaRPr>
          </a:p>
        </p:txBody>
      </p:sp>
      <p:pic>
        <p:nvPicPr>
          <p:cNvPr id="5" name="Resim 4"/>
          <p:cNvPicPr>
            <a:picLocks noChangeAspect="1"/>
          </p:cNvPicPr>
          <p:nvPr/>
        </p:nvPicPr>
        <p:blipFill>
          <a:blip r:embed="rId3" cstate="print"/>
          <a:stretch>
            <a:fillRect/>
          </a:stretch>
        </p:blipFill>
        <p:spPr>
          <a:xfrm>
            <a:off x="7297487" y="2171700"/>
            <a:ext cx="4291538" cy="2573531"/>
          </a:xfrm>
          <a:prstGeom prst="rect">
            <a:avLst/>
          </a:prstGeom>
          <a:ln>
            <a:noFill/>
          </a:ln>
          <a:effectLst>
            <a:softEdge rad="112500"/>
          </a:effectLst>
        </p:spPr>
      </p:pic>
    </p:spTree>
    <p:extLst>
      <p:ext uri="{BB962C8B-B14F-4D97-AF65-F5344CB8AC3E}">
        <p14:creationId xmlns:p14="http://schemas.microsoft.com/office/powerpoint/2010/main" xmlns="" val="38791535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smtClean="0">
                <a:latin typeface="Tw Cen MT" panose="020B0602020104020603" pitchFamily="34" charset="0"/>
              </a:rPr>
              <a:t>Alternatif oluşturun</a:t>
            </a:r>
            <a:endParaRPr lang="tr-TR" dirty="0">
              <a:latin typeface="Tw Cen MT" panose="020B0602020104020603" pitchFamily="34" charset="0"/>
            </a:endParaRPr>
          </a:p>
        </p:txBody>
      </p:sp>
      <p:sp>
        <p:nvSpPr>
          <p:cNvPr id="3" name="İçerik Yer Tutucusu 2"/>
          <p:cNvSpPr>
            <a:spLocks noGrp="1"/>
          </p:cNvSpPr>
          <p:nvPr>
            <p:ph idx="1"/>
          </p:nvPr>
        </p:nvSpPr>
        <p:spPr>
          <a:xfrm>
            <a:off x="1371600" y="1649185"/>
            <a:ext cx="4609475" cy="3581400"/>
          </a:xfrm>
        </p:spPr>
        <p:txBody>
          <a:bodyPr>
            <a:normAutofit/>
          </a:bodyPr>
          <a:lstStyle/>
          <a:p>
            <a:pPr>
              <a:buFont typeface="Wingdings" panose="05000000000000000000" pitchFamily="2" charset="2"/>
              <a:buChar char="Ø"/>
            </a:pPr>
            <a:r>
              <a:rPr lang="tr-TR" sz="2400" dirty="0" smtClean="0">
                <a:latin typeface="Tw Cen MT" panose="020B0602020104020603" pitchFamily="34" charset="0"/>
              </a:rPr>
              <a:t>Çocuğunuzun, teknolojiyi bilinçli kullanımını desteklemek adına vaktini değerlendirebileceği alternatiflerin olması önemlidir (Akşam birlikte yapacağınız keyifli bir çay sohbeti, açık hava gezisi;  çocuğunuzun bir hobisinin bulunması…)</a:t>
            </a:r>
          </a:p>
        </p:txBody>
      </p:sp>
      <p:pic>
        <p:nvPicPr>
          <p:cNvPr id="4" name="Resim 3"/>
          <p:cNvPicPr>
            <a:picLocks noChangeAspect="1"/>
          </p:cNvPicPr>
          <p:nvPr/>
        </p:nvPicPr>
        <p:blipFill>
          <a:blip r:embed="rId2" cstate="print"/>
          <a:stretch>
            <a:fillRect/>
          </a:stretch>
        </p:blipFill>
        <p:spPr>
          <a:xfrm>
            <a:off x="6985416" y="1649185"/>
            <a:ext cx="4572000" cy="2884562"/>
          </a:xfrm>
          <a:prstGeom prst="rect">
            <a:avLst/>
          </a:prstGeom>
          <a:ln>
            <a:noFill/>
          </a:ln>
          <a:effectLst>
            <a:softEdge rad="112500"/>
          </a:effectLst>
        </p:spPr>
      </p:pic>
    </p:spTree>
    <p:extLst>
      <p:ext uri="{BB962C8B-B14F-4D97-AF65-F5344CB8AC3E}">
        <p14:creationId xmlns:p14="http://schemas.microsoft.com/office/powerpoint/2010/main" xmlns="" val="332381012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xmlns="" id="{1ED8249C-4E1D-4630-881A-24D51E9EE62A}"/>
              </a:ext>
            </a:extLst>
          </p:cNvPr>
          <p:cNvSpPr>
            <a:spLocks noGrp="1"/>
          </p:cNvSpPr>
          <p:nvPr>
            <p:ph type="title"/>
          </p:nvPr>
        </p:nvSpPr>
        <p:spPr>
          <a:xfrm>
            <a:off x="1371600" y="277586"/>
            <a:ext cx="9601200" cy="876300"/>
          </a:xfrm>
        </p:spPr>
        <p:txBody>
          <a:bodyPr/>
          <a:lstStyle/>
          <a:p>
            <a:r>
              <a:rPr lang="tr-TR" kern="0" dirty="0" smtClean="0">
                <a:solidFill>
                  <a:srgbClr val="333333"/>
                </a:solidFill>
                <a:latin typeface="Tw Cen MT" panose="020B0602020104020603" pitchFamily="34" charset="0"/>
                <a:cs typeface="Times New Roman" panose="02020603050405020304" pitchFamily="18" charset="0"/>
              </a:rPr>
              <a:t>Rol Model Olun</a:t>
            </a:r>
            <a:endParaRPr lang="tr-TR" dirty="0">
              <a:latin typeface="Tw Cen MT" panose="020B0602020104020603" pitchFamily="34" charset="0"/>
            </a:endParaRPr>
          </a:p>
        </p:txBody>
      </p:sp>
      <p:sp>
        <p:nvSpPr>
          <p:cNvPr id="3" name="İçerik Yer Tutucusu 2">
            <a:extLst>
              <a:ext uri="{FF2B5EF4-FFF2-40B4-BE49-F238E27FC236}">
                <a16:creationId xmlns:a16="http://schemas.microsoft.com/office/drawing/2014/main" xmlns="" id="{FED2DE68-71A9-49F0-BF50-9C26F45FB25A}"/>
              </a:ext>
            </a:extLst>
          </p:cNvPr>
          <p:cNvSpPr>
            <a:spLocks noGrp="1"/>
          </p:cNvSpPr>
          <p:nvPr>
            <p:ph idx="1"/>
          </p:nvPr>
        </p:nvSpPr>
        <p:spPr>
          <a:xfrm>
            <a:off x="1371600" y="1371599"/>
            <a:ext cx="9601200" cy="3869872"/>
          </a:xfrm>
        </p:spPr>
        <p:txBody>
          <a:bodyPr>
            <a:normAutofit/>
          </a:bodyPr>
          <a:lstStyle/>
          <a:p>
            <a:pPr>
              <a:buFont typeface="Wingdings" panose="05000000000000000000" pitchFamily="2" charset="2"/>
              <a:buChar char="Ø"/>
            </a:pPr>
            <a:r>
              <a:rPr lang="tr-TR" dirty="0">
                <a:latin typeface="Tw Cen MT" panose="020B0602020104020603" pitchFamily="34" charset="0"/>
              </a:rPr>
              <a:t>Daha doğar doğmaz çekilen ve sosyal medya araçlarına yüklenen fotoğrafları ile internet dünyasına adım atan, teknolojik cihazları kolaylıkla kullanabilen ve kullanmaya istekli olan günümüz </a:t>
            </a:r>
            <a:r>
              <a:rPr lang="tr-TR" dirty="0" smtClean="0">
                <a:latin typeface="Tw Cen MT" panose="020B0602020104020603" pitchFamily="34" charset="0"/>
              </a:rPr>
              <a:t>çocuklarının, </a:t>
            </a:r>
            <a:r>
              <a:rPr lang="tr-TR" dirty="0">
                <a:latin typeface="Tw Cen MT" panose="020B0602020104020603" pitchFamily="34" charset="0"/>
              </a:rPr>
              <a:t>bu teknolojiyi bilinçli kullanma konusunda desteğe ihtiyaçları vardır. </a:t>
            </a:r>
            <a:endParaRPr lang="tr-TR" dirty="0" smtClean="0">
              <a:latin typeface="Tw Cen MT" panose="020B0602020104020603" pitchFamily="34" charset="0"/>
            </a:endParaRPr>
          </a:p>
          <a:p>
            <a:pPr>
              <a:buFont typeface="Wingdings" panose="05000000000000000000" pitchFamily="2" charset="2"/>
              <a:buChar char="Ø"/>
            </a:pPr>
            <a:r>
              <a:rPr lang="tr-TR" dirty="0" smtClean="0">
                <a:latin typeface="Tw Cen MT" panose="020B0602020104020603" pitchFamily="34" charset="0"/>
              </a:rPr>
              <a:t>Bu </a:t>
            </a:r>
            <a:r>
              <a:rPr lang="tr-TR" dirty="0">
                <a:latin typeface="Tw Cen MT" panose="020B0602020104020603" pitchFamily="34" charset="0"/>
              </a:rPr>
              <a:t>desteği sağlamanın ilk ve en önemli </a:t>
            </a:r>
            <a:r>
              <a:rPr lang="tr-TR" dirty="0" smtClean="0">
                <a:latin typeface="Tw Cen MT" panose="020B0602020104020603" pitchFamily="34" charset="0"/>
              </a:rPr>
              <a:t>kuralı çocuğunuza </a:t>
            </a:r>
            <a:r>
              <a:rPr lang="tr-TR" dirty="0">
                <a:latin typeface="Tw Cen MT" panose="020B0602020104020603" pitchFamily="34" charset="0"/>
              </a:rPr>
              <a:t>doğru rol model </a:t>
            </a:r>
            <a:r>
              <a:rPr lang="tr-TR" dirty="0" smtClean="0">
                <a:latin typeface="Tw Cen MT" panose="020B0602020104020603" pitchFamily="34" charset="0"/>
              </a:rPr>
              <a:t>olmaktır.</a:t>
            </a:r>
          </a:p>
          <a:p>
            <a:pPr>
              <a:buFont typeface="Wingdings" panose="05000000000000000000" pitchFamily="2" charset="2"/>
              <a:buChar char="Ø"/>
            </a:pPr>
            <a:r>
              <a:rPr lang="tr-TR" dirty="0" smtClean="0">
                <a:latin typeface="Tw Cen MT" panose="020B0602020104020603" pitchFamily="34" charset="0"/>
              </a:rPr>
              <a:t>Teknoloji internetten ibaret değildir. ( </a:t>
            </a:r>
            <a:r>
              <a:rPr lang="tr-TR" dirty="0">
                <a:latin typeface="Tw Cen MT" panose="020B0602020104020603" pitchFamily="34" charset="0"/>
              </a:rPr>
              <a:t>T</a:t>
            </a:r>
            <a:r>
              <a:rPr lang="tr-TR" dirty="0" smtClean="0">
                <a:latin typeface="Tw Cen MT" panose="020B0602020104020603" pitchFamily="34" charset="0"/>
              </a:rPr>
              <a:t>elefon ya da bilgisayarda oynanan oyunlar, televizyon da buna dahildir.) </a:t>
            </a:r>
          </a:p>
          <a:p>
            <a:pPr marL="0" indent="0" algn="ctr">
              <a:buNone/>
            </a:pPr>
            <a:r>
              <a:rPr lang="tr-TR" dirty="0" smtClean="0">
                <a:latin typeface="Tw Cen MT" panose="020B0602020104020603" pitchFamily="34" charset="0"/>
              </a:rPr>
              <a:t>	</a:t>
            </a:r>
            <a:r>
              <a:rPr lang="tr-TR" sz="2600" b="1" dirty="0" smtClean="0">
                <a:latin typeface="Tw Cen MT" panose="020B0602020104020603" pitchFamily="34" charset="0"/>
              </a:rPr>
              <a:t>Çocuğumuzu internetteki içeriklerden korumaya çalışırken kendimiz TV karşısında onları maruz bıraktığımız içeriklerin de farkında olmalıyız.</a:t>
            </a:r>
          </a:p>
          <a:p>
            <a:pPr marL="0" indent="0">
              <a:buNone/>
            </a:pPr>
            <a:endParaRPr lang="tr-TR" dirty="0">
              <a:latin typeface="Tw Cen MT" panose="020B0602020104020603" pitchFamily="34" charset="0"/>
            </a:endParaRPr>
          </a:p>
        </p:txBody>
      </p:sp>
      <p:pic>
        <p:nvPicPr>
          <p:cNvPr id="4" name="Resim 3"/>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8089052" y="4778744"/>
            <a:ext cx="3693218" cy="1922796"/>
          </a:xfrm>
          <a:prstGeom prst="rect">
            <a:avLst/>
          </a:prstGeom>
          <a:ln>
            <a:noFill/>
          </a:ln>
          <a:effectLst>
            <a:softEdge rad="112500"/>
          </a:effectLst>
        </p:spPr>
      </p:pic>
    </p:spTree>
    <p:extLst>
      <p:ext uri="{BB962C8B-B14F-4D97-AF65-F5344CB8AC3E}">
        <p14:creationId xmlns:p14="http://schemas.microsoft.com/office/powerpoint/2010/main" xmlns="" val="165419443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xmlns="" id="{8692604D-1687-4928-9B46-A6D4B4C015C5}"/>
              </a:ext>
            </a:extLst>
          </p:cNvPr>
          <p:cNvSpPr>
            <a:spLocks noGrp="1"/>
          </p:cNvSpPr>
          <p:nvPr>
            <p:ph type="title"/>
          </p:nvPr>
        </p:nvSpPr>
        <p:spPr>
          <a:xfrm>
            <a:off x="1371600" y="440871"/>
            <a:ext cx="9601200" cy="979714"/>
          </a:xfrm>
        </p:spPr>
        <p:txBody>
          <a:bodyPr/>
          <a:lstStyle/>
          <a:p>
            <a:r>
              <a:rPr lang="tr-TR" kern="0" dirty="0" smtClean="0">
                <a:solidFill>
                  <a:srgbClr val="333333"/>
                </a:solidFill>
                <a:latin typeface="Tw Cen MT" panose="020B0602020104020603" pitchFamily="34" charset="0"/>
                <a:cs typeface="Times New Roman" panose="02020603050405020304" pitchFamily="18" charset="0"/>
              </a:rPr>
              <a:t>Sorun varsa fark edin</a:t>
            </a:r>
            <a:endParaRPr lang="tr-TR" dirty="0">
              <a:latin typeface="Tw Cen MT" panose="020B0602020104020603" pitchFamily="34" charset="0"/>
            </a:endParaRPr>
          </a:p>
        </p:txBody>
      </p:sp>
      <p:sp>
        <p:nvSpPr>
          <p:cNvPr id="3" name="İçerik Yer Tutucusu 2">
            <a:extLst>
              <a:ext uri="{FF2B5EF4-FFF2-40B4-BE49-F238E27FC236}">
                <a16:creationId xmlns:a16="http://schemas.microsoft.com/office/drawing/2014/main" xmlns="" id="{B6A472F4-E0B1-4258-8E7F-6E90BDA715BA}"/>
              </a:ext>
            </a:extLst>
          </p:cNvPr>
          <p:cNvSpPr>
            <a:spLocks noGrp="1"/>
          </p:cNvSpPr>
          <p:nvPr>
            <p:ph idx="1"/>
          </p:nvPr>
        </p:nvSpPr>
        <p:spPr>
          <a:xfrm>
            <a:off x="1266670" y="1420585"/>
            <a:ext cx="5748728" cy="5265028"/>
          </a:xfrm>
        </p:spPr>
        <p:txBody>
          <a:bodyPr>
            <a:normAutofit fontScale="70000" lnSpcReduction="20000"/>
          </a:bodyPr>
          <a:lstStyle/>
          <a:p>
            <a:pPr marL="0" indent="0">
              <a:buNone/>
            </a:pPr>
            <a:r>
              <a:rPr lang="tr-TR" sz="3400" dirty="0" smtClean="0">
                <a:latin typeface="Tw Cen MT" panose="020B0602020104020603" pitchFamily="34" charset="0"/>
              </a:rPr>
              <a:t>Hiçbir </a:t>
            </a:r>
            <a:r>
              <a:rPr lang="tr-TR" sz="3400" dirty="0">
                <a:latin typeface="Tw Cen MT" panose="020B0602020104020603" pitchFamily="34" charset="0"/>
              </a:rPr>
              <a:t>davranış sebepsiz değildir. </a:t>
            </a:r>
            <a:r>
              <a:rPr lang="tr-TR" sz="3400" dirty="0" smtClean="0">
                <a:latin typeface="Tw Cen MT" panose="020B0602020104020603" pitchFamily="34" charset="0"/>
              </a:rPr>
              <a:t>Eğer çocuğunuz teknolojiyi </a:t>
            </a:r>
            <a:r>
              <a:rPr lang="tr-TR" sz="3400" dirty="0">
                <a:latin typeface="Tw Cen MT" panose="020B0602020104020603" pitchFamily="34" charset="0"/>
              </a:rPr>
              <a:t>kendisine ya da bir başkasına zarar verecek bir şekilde kullanıyorsa,  bunun nedeni gerçek hayatta yaşadıkları ya da yaşamaktan kaçındıkları bir sorun olabilir. </a:t>
            </a:r>
          </a:p>
          <a:p>
            <a:pPr marL="0" indent="0">
              <a:buNone/>
            </a:pPr>
            <a:endParaRPr lang="tr-TR" sz="3400" dirty="0">
              <a:latin typeface="Tw Cen MT" panose="020B0602020104020603" pitchFamily="34" charset="0"/>
            </a:endParaRPr>
          </a:p>
          <a:p>
            <a:pPr>
              <a:buFont typeface="Wingdings" panose="05000000000000000000" pitchFamily="2" charset="2"/>
              <a:buChar char="ü"/>
            </a:pPr>
            <a:r>
              <a:rPr lang="tr-TR" sz="3400" dirty="0">
                <a:latin typeface="Tw Cen MT" panose="020B0602020104020603" pitchFamily="34" charset="0"/>
              </a:rPr>
              <a:t>Çocuklarımızla kurduğumuz iyi iletişim, </a:t>
            </a:r>
          </a:p>
          <a:p>
            <a:pPr>
              <a:buFont typeface="Wingdings" panose="05000000000000000000" pitchFamily="2" charset="2"/>
              <a:buChar char="ü"/>
            </a:pPr>
            <a:r>
              <a:rPr lang="tr-TR" sz="3400" dirty="0">
                <a:latin typeface="Tw Cen MT" panose="020B0602020104020603" pitchFamily="34" charset="0"/>
              </a:rPr>
              <a:t>Duygu ve düşüncelerinin farkında olmak, bunlar hakkında konuşmak</a:t>
            </a:r>
          </a:p>
          <a:p>
            <a:pPr>
              <a:buFont typeface="Wingdings" panose="05000000000000000000" pitchFamily="2" charset="2"/>
              <a:buChar char="ü"/>
            </a:pPr>
            <a:r>
              <a:rPr lang="tr-TR" sz="3400" dirty="0">
                <a:latin typeface="Tw Cen MT" panose="020B0602020104020603" pitchFamily="34" charset="0"/>
              </a:rPr>
              <a:t>Onların hayatına dahil olmak, birlikte eğlenmek, birlikte öğrenmek gibi</a:t>
            </a:r>
          </a:p>
          <a:p>
            <a:pPr marL="0" indent="0">
              <a:buNone/>
            </a:pPr>
            <a:r>
              <a:rPr lang="tr-TR" sz="3400" dirty="0">
                <a:latin typeface="Tw Cen MT" panose="020B0602020104020603" pitchFamily="34" charset="0"/>
              </a:rPr>
              <a:t>t</a:t>
            </a:r>
            <a:r>
              <a:rPr lang="tr-TR" sz="3400" dirty="0" smtClean="0">
                <a:latin typeface="Tw Cen MT" panose="020B0602020104020603" pitchFamily="34" charset="0"/>
              </a:rPr>
              <a:t>utum </a:t>
            </a:r>
            <a:r>
              <a:rPr lang="tr-TR" sz="3400" dirty="0">
                <a:latin typeface="Tw Cen MT" panose="020B0602020104020603" pitchFamily="34" charset="0"/>
              </a:rPr>
              <a:t>ve davranışlar sorunların yaşanmasını engellemenize veya sorun ortaya çıktığında onunla baş etmenize yardımcı olacaktır. </a:t>
            </a:r>
          </a:p>
          <a:p>
            <a:pPr>
              <a:buFont typeface="Wingdings" panose="05000000000000000000" pitchFamily="2" charset="2"/>
              <a:buChar char="ü"/>
            </a:pPr>
            <a:endParaRPr lang="tr-TR" dirty="0">
              <a:latin typeface="Tw Cen MT" panose="020B0602020104020603" pitchFamily="34" charset="0"/>
            </a:endParaRPr>
          </a:p>
          <a:p>
            <a:pPr>
              <a:buFont typeface="Wingdings" panose="05000000000000000000" pitchFamily="2" charset="2"/>
              <a:buChar char="ü"/>
            </a:pPr>
            <a:endParaRPr lang="tr-TR" dirty="0">
              <a:latin typeface="Tw Cen MT" panose="020B0602020104020603" pitchFamily="34" charset="0"/>
            </a:endParaRPr>
          </a:p>
        </p:txBody>
      </p:sp>
      <p:pic>
        <p:nvPicPr>
          <p:cNvPr id="4" name="Resim 3"/>
          <p:cNvPicPr>
            <a:picLocks noChangeAspect="1"/>
          </p:cNvPicPr>
          <p:nvPr/>
        </p:nvPicPr>
        <p:blipFill>
          <a:blip r:embed="rId2" cstate="print">
            <a:biLevel thresh="50000"/>
            <a:extLst>
              <a:ext uri="{28A0092B-C50C-407E-A947-70E740481C1C}">
                <a14:useLocalDpi xmlns:a14="http://schemas.microsoft.com/office/drawing/2010/main" xmlns="" val="0"/>
              </a:ext>
            </a:extLst>
          </a:blip>
          <a:stretch>
            <a:fillRect/>
          </a:stretch>
        </p:blipFill>
        <p:spPr>
          <a:xfrm>
            <a:off x="7383803" y="2059750"/>
            <a:ext cx="4323516" cy="3006926"/>
          </a:xfrm>
          <a:prstGeom prst="rect">
            <a:avLst/>
          </a:prstGeom>
          <a:ln>
            <a:noFill/>
          </a:ln>
          <a:effectLst>
            <a:softEdge rad="112500"/>
          </a:effectLst>
        </p:spPr>
      </p:pic>
    </p:spTree>
    <p:extLst>
      <p:ext uri="{BB962C8B-B14F-4D97-AF65-F5344CB8AC3E}">
        <p14:creationId xmlns:p14="http://schemas.microsoft.com/office/powerpoint/2010/main" xmlns="" val="355082484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xmlns="" id="{526EE671-67A2-4B3F-8252-54228D735BC0}"/>
              </a:ext>
            </a:extLst>
          </p:cNvPr>
          <p:cNvSpPr>
            <a:spLocks noGrp="1"/>
          </p:cNvSpPr>
          <p:nvPr>
            <p:ph idx="1"/>
          </p:nvPr>
        </p:nvSpPr>
        <p:spPr>
          <a:xfrm>
            <a:off x="1420586" y="1943100"/>
            <a:ext cx="9601200" cy="1208314"/>
          </a:xfrm>
        </p:spPr>
        <p:txBody>
          <a:bodyPr/>
          <a:lstStyle/>
          <a:p>
            <a:pPr marL="0" indent="0">
              <a:buNone/>
            </a:pPr>
            <a:r>
              <a:rPr lang="tr-TR" sz="2800" dirty="0" smtClean="0">
                <a:latin typeface="Tw Cen MT" panose="020B0602020104020603" pitchFamily="34" charset="0"/>
              </a:rPr>
              <a:t>Güvenli </a:t>
            </a:r>
            <a:r>
              <a:rPr lang="tr-TR" sz="2800" dirty="0">
                <a:latin typeface="Tw Cen MT" panose="020B0602020104020603" pitchFamily="34" charset="0"/>
              </a:rPr>
              <a:t>internet kullanımını öğretin. Evdeki internetinizi güvenli hale getirin. </a:t>
            </a:r>
          </a:p>
          <a:p>
            <a:pPr marL="0" indent="0">
              <a:buNone/>
            </a:pPr>
            <a:endParaRPr lang="tr-TR" dirty="0">
              <a:latin typeface="Tw Cen MT" panose="020B0602020104020603" pitchFamily="34" charset="0"/>
            </a:endParaRPr>
          </a:p>
        </p:txBody>
      </p:sp>
      <p:sp>
        <p:nvSpPr>
          <p:cNvPr id="2" name="Metin kutusu 1"/>
          <p:cNvSpPr txBox="1"/>
          <p:nvPr/>
        </p:nvSpPr>
        <p:spPr>
          <a:xfrm>
            <a:off x="1420586" y="816428"/>
            <a:ext cx="4430957" cy="769441"/>
          </a:xfrm>
          <a:prstGeom prst="rect">
            <a:avLst/>
          </a:prstGeom>
          <a:noFill/>
        </p:spPr>
        <p:txBody>
          <a:bodyPr wrap="none" rtlCol="0">
            <a:spAutoFit/>
          </a:bodyPr>
          <a:lstStyle/>
          <a:p>
            <a:r>
              <a:rPr lang="tr-TR" sz="4400" dirty="0" smtClean="0">
                <a:latin typeface="Tw Cen MT" panose="020B0602020104020603" pitchFamily="34" charset="0"/>
              </a:rPr>
              <a:t>Güvenliği sağlayın</a:t>
            </a:r>
            <a:endParaRPr lang="tr-TR" sz="4400" dirty="0">
              <a:latin typeface="Tw Cen MT" panose="020B0602020104020603" pitchFamily="34" charset="0"/>
            </a:endParaRPr>
          </a:p>
        </p:txBody>
      </p:sp>
    </p:spTree>
    <p:extLst>
      <p:ext uri="{BB962C8B-B14F-4D97-AF65-F5344CB8AC3E}">
        <p14:creationId xmlns:p14="http://schemas.microsoft.com/office/powerpoint/2010/main" xmlns="" val="333003564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xmlns="" id="{83F221D8-94E9-4DC7-AF81-5D09E6EB28DD}"/>
              </a:ext>
            </a:extLst>
          </p:cNvPr>
          <p:cNvSpPr>
            <a:spLocks noGrp="1"/>
          </p:cNvSpPr>
          <p:nvPr>
            <p:ph type="title"/>
          </p:nvPr>
        </p:nvSpPr>
        <p:spPr/>
        <p:txBody>
          <a:bodyPr/>
          <a:lstStyle/>
          <a:p>
            <a:endParaRPr lang="tr-TR"/>
          </a:p>
        </p:txBody>
      </p:sp>
      <p:pic>
        <p:nvPicPr>
          <p:cNvPr id="5" name="İçerik Yer Tutucusu 4">
            <a:extLst>
              <a:ext uri="{FF2B5EF4-FFF2-40B4-BE49-F238E27FC236}">
                <a16:creationId xmlns:a16="http://schemas.microsoft.com/office/drawing/2014/main" xmlns="" id="{FC17E5D2-A0CF-4333-A0AD-6B8C1BE68925}"/>
              </a:ext>
            </a:extLst>
          </p:cNvPr>
          <p:cNvPicPr>
            <a:picLocks noGrp="1" noChangeAspect="1"/>
          </p:cNvPicPr>
          <p:nvPr>
            <p:ph idx="1"/>
          </p:nvPr>
        </p:nvPicPr>
        <p:blipFill>
          <a:blip r:embed="rId3" cstate="print">
            <a:extLst>
              <a:ext uri="{28A0092B-C50C-407E-A947-70E740481C1C}">
                <a14:useLocalDpi xmlns:a14="http://schemas.microsoft.com/office/drawing/2010/main" xmlns="" val="0"/>
              </a:ext>
            </a:extLst>
          </a:blip>
          <a:stretch>
            <a:fillRect/>
          </a:stretch>
        </p:blipFill>
        <p:spPr>
          <a:xfrm>
            <a:off x="781050" y="0"/>
            <a:ext cx="11410950" cy="6858000"/>
          </a:xfrm>
        </p:spPr>
      </p:pic>
    </p:spTree>
    <p:extLst>
      <p:ext uri="{BB962C8B-B14F-4D97-AF65-F5344CB8AC3E}">
        <p14:creationId xmlns:p14="http://schemas.microsoft.com/office/powerpoint/2010/main" xmlns="" val="33183655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xmlns="" id="{9A32041F-D855-4C14-857E-9BD83F17582B}"/>
              </a:ext>
            </a:extLst>
          </p:cNvPr>
          <p:cNvSpPr>
            <a:spLocks noGrp="1"/>
          </p:cNvSpPr>
          <p:nvPr>
            <p:ph idx="1"/>
          </p:nvPr>
        </p:nvSpPr>
        <p:spPr>
          <a:xfrm>
            <a:off x="1355271" y="931532"/>
            <a:ext cx="9601200" cy="5327754"/>
          </a:xfrm>
        </p:spPr>
        <p:txBody>
          <a:bodyPr/>
          <a:lstStyle/>
          <a:p>
            <a:pPr marL="0" indent="0" algn="ctr">
              <a:buNone/>
            </a:pPr>
            <a:r>
              <a:rPr lang="tr-TR" dirty="0">
                <a:latin typeface="Tw Cen MT" panose="020B0602020104020603" pitchFamily="34" charset="0"/>
              </a:rPr>
              <a:t>İnternetin ve dijital teknolojilerin olmadığı bir dünyanın imkansız olduğu bir dönemdeyiz. Dolayısıyla </a:t>
            </a:r>
            <a:r>
              <a:rPr lang="tr-TR" dirty="0" smtClean="0">
                <a:latin typeface="Tw Cen MT" panose="020B0602020104020603" pitchFamily="34" charset="0"/>
              </a:rPr>
              <a:t>interneti </a:t>
            </a:r>
            <a:r>
              <a:rPr lang="tr-TR" dirty="0">
                <a:latin typeface="Tw Cen MT" panose="020B0602020104020603" pitchFamily="34" charset="0"/>
              </a:rPr>
              <a:t>ve dijital teknolojileri yok saymak </a:t>
            </a:r>
            <a:r>
              <a:rPr lang="tr-TR" dirty="0" smtClean="0">
                <a:latin typeface="Tw Cen MT" panose="020B0602020104020603" pitchFamily="34" charset="0"/>
              </a:rPr>
              <a:t>doğru </a:t>
            </a:r>
            <a:r>
              <a:rPr lang="tr-TR" dirty="0">
                <a:latin typeface="Tw Cen MT" panose="020B0602020104020603" pitchFamily="34" charset="0"/>
              </a:rPr>
              <a:t>değildir. Çocuklarımız ve gençlerimiz internet ve dijital teknolojileri kullanma noktasında bizlerin desteğine ihtiyaç duyarlar. Bu nedenle konuya ilişkin farkındalığımızı arttırmak son derece önemlidir. </a:t>
            </a:r>
          </a:p>
        </p:txBody>
      </p:sp>
      <p:pic>
        <p:nvPicPr>
          <p:cNvPr id="5" name="Resim 4">
            <a:extLst>
              <a:ext uri="{FF2B5EF4-FFF2-40B4-BE49-F238E27FC236}">
                <a16:creationId xmlns:a16="http://schemas.microsoft.com/office/drawing/2014/main" xmlns="" id="{C9C36EF1-C518-4F8E-A138-C70A252C2405}"/>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4359628" y="2535455"/>
            <a:ext cx="4187090" cy="2989045"/>
          </a:xfrm>
          <a:prstGeom prst="rect">
            <a:avLst/>
          </a:prstGeom>
          <a:effectLst>
            <a:softEdge rad="101600"/>
          </a:effectLst>
        </p:spPr>
      </p:pic>
    </p:spTree>
    <p:extLst>
      <p:ext uri="{BB962C8B-B14F-4D97-AF65-F5344CB8AC3E}">
        <p14:creationId xmlns:p14="http://schemas.microsoft.com/office/powerpoint/2010/main" xmlns="" val="107448071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xmlns="" id="{58A28E53-7BF6-4F0B-9FBB-D302B827CDD8}"/>
              </a:ext>
            </a:extLst>
          </p:cNvPr>
          <p:cNvSpPr>
            <a:spLocks noGrp="1"/>
          </p:cNvSpPr>
          <p:nvPr>
            <p:ph type="title"/>
          </p:nvPr>
        </p:nvSpPr>
        <p:spPr/>
        <p:txBody>
          <a:bodyPr/>
          <a:lstStyle/>
          <a:p>
            <a:endParaRPr lang="tr-TR"/>
          </a:p>
        </p:txBody>
      </p:sp>
      <p:pic>
        <p:nvPicPr>
          <p:cNvPr id="5" name="İçerik Yer Tutucusu 4">
            <a:extLst>
              <a:ext uri="{FF2B5EF4-FFF2-40B4-BE49-F238E27FC236}">
                <a16:creationId xmlns:a16="http://schemas.microsoft.com/office/drawing/2014/main" xmlns="" id="{03AA31E4-0F30-4AF7-BDE6-B0C334EADA65}"/>
              </a:ext>
            </a:extLst>
          </p:cNvPr>
          <p:cNvPicPr>
            <a:picLocks noGrp="1" noChangeAspect="1"/>
          </p:cNvPicPr>
          <p:nvPr>
            <p:ph idx="1"/>
          </p:nvPr>
        </p:nvPicPr>
        <p:blipFill>
          <a:blip r:embed="rId3" cstate="print">
            <a:extLst>
              <a:ext uri="{28A0092B-C50C-407E-A947-70E740481C1C}">
                <a14:useLocalDpi xmlns:a14="http://schemas.microsoft.com/office/drawing/2010/main" xmlns="" val="0"/>
              </a:ext>
            </a:extLst>
          </a:blip>
          <a:stretch>
            <a:fillRect/>
          </a:stretch>
        </p:blipFill>
        <p:spPr>
          <a:xfrm>
            <a:off x="762000" y="0"/>
            <a:ext cx="11430000" cy="6858000"/>
          </a:xfrm>
        </p:spPr>
      </p:pic>
    </p:spTree>
    <p:extLst>
      <p:ext uri="{BB962C8B-B14F-4D97-AF65-F5344CB8AC3E}">
        <p14:creationId xmlns:p14="http://schemas.microsoft.com/office/powerpoint/2010/main" xmlns="" val="157876650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etin kutusu 3"/>
          <p:cNvSpPr txBox="1"/>
          <p:nvPr/>
        </p:nvSpPr>
        <p:spPr>
          <a:xfrm>
            <a:off x="4229100" y="355600"/>
            <a:ext cx="2284151" cy="646331"/>
          </a:xfrm>
          <a:prstGeom prst="rect">
            <a:avLst/>
          </a:prstGeom>
          <a:noFill/>
        </p:spPr>
        <p:txBody>
          <a:bodyPr wrap="none" rtlCol="0">
            <a:spAutoFit/>
          </a:bodyPr>
          <a:lstStyle/>
          <a:p>
            <a:r>
              <a:rPr lang="tr-TR" sz="3600" b="1" dirty="0" smtClean="0">
                <a:solidFill>
                  <a:schemeClr val="tx2"/>
                </a:solidFill>
              </a:rPr>
              <a:t>KAYNAKÇA</a:t>
            </a:r>
            <a:endParaRPr lang="tr-TR" sz="3600" b="1" dirty="0">
              <a:solidFill>
                <a:schemeClr val="tx2"/>
              </a:solidFill>
            </a:endParaRPr>
          </a:p>
        </p:txBody>
      </p:sp>
      <p:sp>
        <p:nvSpPr>
          <p:cNvPr id="5" name="Dikdörtgen 4"/>
          <p:cNvSpPr/>
          <p:nvPr/>
        </p:nvSpPr>
        <p:spPr>
          <a:xfrm>
            <a:off x="1384300" y="1028343"/>
            <a:ext cx="9906000" cy="3970318"/>
          </a:xfrm>
          <a:prstGeom prst="rect">
            <a:avLst/>
          </a:prstGeom>
        </p:spPr>
        <p:txBody>
          <a:bodyPr wrap="square">
            <a:spAutoFit/>
          </a:bodyPr>
          <a:lstStyle/>
          <a:p>
            <a:pPr marL="285750" indent="-285750">
              <a:buFont typeface="Wingdings" panose="05000000000000000000" pitchFamily="2" charset="2"/>
              <a:buChar char="v"/>
            </a:pPr>
            <a:r>
              <a:rPr lang="tr-TR" b="1" dirty="0">
                <a:solidFill>
                  <a:schemeClr val="tx2"/>
                </a:solidFill>
                <a:latin typeface="Tw Cen MT" panose="020B0602020104020603" pitchFamily="34" charset="0"/>
              </a:rPr>
              <a:t>Türkiye Bağımlılıkla Mücadele Eğitim Programı Teknoloji Bağımlılığı İlkokul Kitapçığı</a:t>
            </a:r>
          </a:p>
          <a:p>
            <a:endParaRPr lang="tr-TR" b="1" dirty="0">
              <a:solidFill>
                <a:schemeClr val="tx2"/>
              </a:solidFill>
              <a:latin typeface="Tw Cen MT" panose="020B0602020104020603" pitchFamily="34" charset="0"/>
            </a:endParaRPr>
          </a:p>
          <a:p>
            <a:pPr marL="285750" indent="-285750">
              <a:buFont typeface="Wingdings" panose="05000000000000000000" pitchFamily="2" charset="2"/>
              <a:buChar char="v"/>
            </a:pPr>
            <a:r>
              <a:rPr lang="tr-TR" b="1" dirty="0">
                <a:solidFill>
                  <a:schemeClr val="tx2"/>
                </a:solidFill>
                <a:latin typeface="Tw Cen MT" panose="020B0602020104020603" pitchFamily="34" charset="0"/>
              </a:rPr>
              <a:t>Bilgi Teknolojileri ve İletişim Başkanlığı </a:t>
            </a:r>
          </a:p>
          <a:p>
            <a:r>
              <a:rPr lang="tr-TR" b="1" dirty="0">
                <a:solidFill>
                  <a:schemeClr val="tx2"/>
                </a:solidFill>
                <a:latin typeface="Tw Cen MT" panose="020B0602020104020603" pitchFamily="34" charset="0"/>
              </a:rPr>
              <a:t>       </a:t>
            </a:r>
            <a:r>
              <a:rPr lang="tr-TR" b="1" u="sng" dirty="0">
                <a:solidFill>
                  <a:schemeClr val="tx2"/>
                </a:solidFill>
                <a:latin typeface="Tw Cen MT" panose="020B0602020104020603" pitchFamily="34" charset="0"/>
              </a:rPr>
              <a:t>https://www.guvenliweb.org.tr/galeri-detay/bilincli-internet</a:t>
            </a:r>
          </a:p>
          <a:p>
            <a:endParaRPr lang="tr-TR" b="1" u="sng" dirty="0">
              <a:solidFill>
                <a:schemeClr val="tx2"/>
              </a:solidFill>
              <a:latin typeface="Tw Cen MT" panose="020B0602020104020603" pitchFamily="34" charset="0"/>
            </a:endParaRPr>
          </a:p>
          <a:p>
            <a:pPr marL="285750" indent="-285750">
              <a:buFont typeface="Wingdings" panose="05000000000000000000" pitchFamily="2" charset="2"/>
              <a:buChar char="v"/>
            </a:pPr>
            <a:r>
              <a:rPr lang="tr-TR" b="1" dirty="0">
                <a:solidFill>
                  <a:schemeClr val="tx2"/>
                </a:solidFill>
                <a:latin typeface="Tw Cen MT" panose="020B0602020104020603" pitchFamily="34" charset="0"/>
              </a:rPr>
              <a:t> Özel Eğitim ve Rehberlik Hizmetleri Genel </a:t>
            </a:r>
            <a:r>
              <a:rPr lang="tr-TR" b="1" dirty="0" smtClean="0">
                <a:solidFill>
                  <a:schemeClr val="tx2"/>
                </a:solidFill>
                <a:latin typeface="Tw Cen MT" panose="020B0602020104020603" pitchFamily="34" charset="0"/>
              </a:rPr>
              <a:t>Müdürlüğü</a:t>
            </a:r>
          </a:p>
          <a:p>
            <a:endParaRPr lang="tr-TR" b="1" dirty="0" smtClean="0">
              <a:solidFill>
                <a:schemeClr val="tx2"/>
              </a:solidFill>
              <a:latin typeface="Tw Cen MT" panose="020B0602020104020603" pitchFamily="34" charset="0"/>
            </a:endParaRPr>
          </a:p>
          <a:p>
            <a:pPr marL="285750" indent="-285750">
              <a:buFont typeface="Wingdings" panose="05000000000000000000" pitchFamily="2" charset="2"/>
              <a:buChar char="v"/>
            </a:pPr>
            <a:r>
              <a:rPr lang="tr-TR" b="1" dirty="0" smtClean="0">
                <a:solidFill>
                  <a:schemeClr val="tx2"/>
                </a:solidFill>
                <a:latin typeface="Tw Cen MT" panose="020B0602020104020603" pitchFamily="34" charset="0"/>
              </a:rPr>
              <a:t>Milli Eğitim Bakanlığı Eğitim Bilişim Ağı</a:t>
            </a:r>
          </a:p>
          <a:p>
            <a:r>
              <a:rPr lang="tr-TR" b="1" dirty="0">
                <a:solidFill>
                  <a:schemeClr val="tx2"/>
                </a:solidFill>
                <a:latin typeface="Tw Cen MT" panose="020B0602020104020603" pitchFamily="34" charset="0"/>
              </a:rPr>
              <a:t>       https://www.youtube.com/watch?v=yQd1ap4L34o</a:t>
            </a:r>
          </a:p>
          <a:p>
            <a:pPr marL="285750" indent="-285750">
              <a:buFont typeface="Wingdings" panose="05000000000000000000" pitchFamily="2" charset="2"/>
              <a:buChar char="v"/>
            </a:pPr>
            <a:endParaRPr lang="tr-TR" b="1" dirty="0">
              <a:solidFill>
                <a:schemeClr val="tx2"/>
              </a:solidFill>
              <a:latin typeface="Tw Cen MT" panose="020B0602020104020603" pitchFamily="34" charset="0"/>
            </a:endParaRPr>
          </a:p>
          <a:p>
            <a:pPr marL="285750" indent="-285750">
              <a:buFont typeface="Wingdings" panose="05000000000000000000" pitchFamily="2" charset="2"/>
              <a:buChar char="v"/>
            </a:pPr>
            <a:r>
              <a:rPr lang="tr-TR" b="1" dirty="0">
                <a:solidFill>
                  <a:schemeClr val="tx2"/>
                </a:solidFill>
                <a:latin typeface="Tw Cen MT" panose="020B0602020104020603" pitchFamily="34" charset="0"/>
              </a:rPr>
              <a:t>Bilgi Teknolojileri ve İletişim Başkanlığı ( Güvenli Web)</a:t>
            </a:r>
          </a:p>
          <a:p>
            <a:r>
              <a:rPr lang="tr-TR" b="1" dirty="0">
                <a:solidFill>
                  <a:schemeClr val="tx2"/>
                </a:solidFill>
                <a:latin typeface="Tw Cen MT" panose="020B0602020104020603" pitchFamily="34" charset="0"/>
              </a:rPr>
              <a:t>       </a:t>
            </a:r>
            <a:r>
              <a:rPr lang="tr-TR" b="1" u="sng" dirty="0">
                <a:solidFill>
                  <a:schemeClr val="tx2"/>
                </a:solidFill>
                <a:latin typeface="Tw Cen MT" panose="020B0602020104020603" pitchFamily="34" charset="0"/>
              </a:rPr>
              <a:t>https://www.guvenliweb.org.tr/dokuman-detay/internetin-guvenli-ve-bilincli-kullanimi-sunumu</a:t>
            </a:r>
          </a:p>
          <a:p>
            <a:endParaRPr lang="tr-TR" b="1" u="sng" dirty="0">
              <a:solidFill>
                <a:schemeClr val="tx2"/>
              </a:solidFill>
              <a:latin typeface="Tw Cen MT" panose="020B0602020104020603" pitchFamily="34" charset="0"/>
            </a:endParaRPr>
          </a:p>
          <a:p>
            <a:pPr marL="285750" indent="-285750">
              <a:buFont typeface="Wingdings" panose="05000000000000000000" pitchFamily="2" charset="2"/>
              <a:buChar char="v"/>
            </a:pPr>
            <a:r>
              <a:rPr lang="tr-TR" b="1" dirty="0">
                <a:solidFill>
                  <a:schemeClr val="tx2"/>
                </a:solidFill>
                <a:latin typeface="Tw Cen MT" panose="020B0602020104020603" pitchFamily="34" charset="0"/>
              </a:rPr>
              <a:t>https://www.youtube.com/watch?v=VswXy1qJlzA</a:t>
            </a:r>
          </a:p>
        </p:txBody>
      </p:sp>
    </p:spTree>
    <p:extLst>
      <p:ext uri="{BB962C8B-B14F-4D97-AF65-F5344CB8AC3E}">
        <p14:creationId xmlns:p14="http://schemas.microsoft.com/office/powerpoint/2010/main" xmlns="" val="20831432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kış Çizelgesi: Bağlayıcı 3">
            <a:extLst>
              <a:ext uri="{FF2B5EF4-FFF2-40B4-BE49-F238E27FC236}">
                <a16:creationId xmlns:a16="http://schemas.microsoft.com/office/drawing/2014/main" xmlns="" id="{D7E8752B-B57C-4920-85B6-F3C2532EB5BD}"/>
              </a:ext>
            </a:extLst>
          </p:cNvPr>
          <p:cNvSpPr/>
          <p:nvPr/>
        </p:nvSpPr>
        <p:spPr>
          <a:xfrm>
            <a:off x="1029788" y="164166"/>
            <a:ext cx="3072717" cy="2053653"/>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000" b="1" dirty="0">
                <a:latin typeface="Tw Cen MT" panose="020B0602020104020603" pitchFamily="34" charset="0"/>
              </a:rPr>
              <a:t>Güvenli internet kullanımı konusunda nelere dikkat ediyorsunuz ?</a:t>
            </a:r>
          </a:p>
        </p:txBody>
      </p:sp>
      <p:sp>
        <p:nvSpPr>
          <p:cNvPr id="6" name="Akış Çizelgesi: Bağlayıcı 5">
            <a:extLst>
              <a:ext uri="{FF2B5EF4-FFF2-40B4-BE49-F238E27FC236}">
                <a16:creationId xmlns:a16="http://schemas.microsoft.com/office/drawing/2014/main" xmlns="" id="{561CF009-FF7C-4BC9-9CC9-1BD3A037FE98}"/>
              </a:ext>
            </a:extLst>
          </p:cNvPr>
          <p:cNvSpPr/>
          <p:nvPr/>
        </p:nvSpPr>
        <p:spPr>
          <a:xfrm>
            <a:off x="8455748" y="164165"/>
            <a:ext cx="3023238" cy="2053653"/>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000" b="1" dirty="0">
                <a:latin typeface="Tw Cen MT" panose="020B0602020104020603" pitchFamily="34" charset="0"/>
              </a:rPr>
              <a:t>Hangi web sitelerini geziyor/ geziyorsunuz?</a:t>
            </a:r>
          </a:p>
        </p:txBody>
      </p:sp>
      <p:sp>
        <p:nvSpPr>
          <p:cNvPr id="7" name="Akış Çizelgesi: Bağlayıcı 6">
            <a:extLst>
              <a:ext uri="{FF2B5EF4-FFF2-40B4-BE49-F238E27FC236}">
                <a16:creationId xmlns:a16="http://schemas.microsoft.com/office/drawing/2014/main" xmlns="" id="{C2BB6B22-7934-4DF3-A427-66A92D99107C}"/>
              </a:ext>
            </a:extLst>
          </p:cNvPr>
          <p:cNvSpPr/>
          <p:nvPr/>
        </p:nvSpPr>
        <p:spPr>
          <a:xfrm>
            <a:off x="6873421" y="4627931"/>
            <a:ext cx="3164653" cy="2167999"/>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000" b="1" dirty="0">
                <a:latin typeface="Tw Cen MT" panose="020B0602020104020603" pitchFamily="34" charset="0"/>
              </a:rPr>
              <a:t>İnternette kimlerle iletişim kuruyor/kuruyorsunuz?</a:t>
            </a:r>
          </a:p>
        </p:txBody>
      </p:sp>
      <p:sp>
        <p:nvSpPr>
          <p:cNvPr id="8" name="Akış Çizelgesi: Bağlayıcı 7">
            <a:extLst>
              <a:ext uri="{FF2B5EF4-FFF2-40B4-BE49-F238E27FC236}">
                <a16:creationId xmlns:a16="http://schemas.microsoft.com/office/drawing/2014/main" xmlns="" id="{A06CF65B-68F2-43EE-BC57-CE74108F51E9}"/>
              </a:ext>
            </a:extLst>
          </p:cNvPr>
          <p:cNvSpPr/>
          <p:nvPr/>
        </p:nvSpPr>
        <p:spPr>
          <a:xfrm>
            <a:off x="4619155" y="79857"/>
            <a:ext cx="3205124" cy="2053652"/>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000" b="1" dirty="0">
                <a:latin typeface="Tw Cen MT" panose="020B0602020104020603" pitchFamily="34" charset="0"/>
              </a:rPr>
              <a:t>Hangi oyunları oynuyor/ oynuyorsunuz?</a:t>
            </a:r>
          </a:p>
        </p:txBody>
      </p:sp>
      <p:sp>
        <p:nvSpPr>
          <p:cNvPr id="9" name="Akış Çizelgesi: Bağlayıcı 8">
            <a:extLst>
              <a:ext uri="{FF2B5EF4-FFF2-40B4-BE49-F238E27FC236}">
                <a16:creationId xmlns:a16="http://schemas.microsoft.com/office/drawing/2014/main" xmlns="" id="{C5EF5344-C83A-42AA-AD01-471623543373}"/>
              </a:ext>
            </a:extLst>
          </p:cNvPr>
          <p:cNvSpPr/>
          <p:nvPr/>
        </p:nvSpPr>
        <p:spPr>
          <a:xfrm>
            <a:off x="8532896" y="2332168"/>
            <a:ext cx="3145582" cy="2264762"/>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000" b="1" dirty="0">
                <a:latin typeface="Tw Cen MT" panose="020B0602020104020603" pitchFamily="34" charset="0"/>
              </a:rPr>
              <a:t>İnternet aracılığıyla neler üretiyor/ üretiyorsunuz?</a:t>
            </a:r>
          </a:p>
        </p:txBody>
      </p:sp>
      <p:sp>
        <p:nvSpPr>
          <p:cNvPr id="10" name="Akış Çizelgesi: Bağlayıcı 9">
            <a:extLst>
              <a:ext uri="{FF2B5EF4-FFF2-40B4-BE49-F238E27FC236}">
                <a16:creationId xmlns:a16="http://schemas.microsoft.com/office/drawing/2014/main" xmlns="" id="{3B7737A7-5CB5-427E-AA13-BEECA36A7E06}"/>
              </a:ext>
            </a:extLst>
          </p:cNvPr>
          <p:cNvSpPr/>
          <p:nvPr/>
        </p:nvSpPr>
        <p:spPr>
          <a:xfrm>
            <a:off x="4910702" y="2278859"/>
            <a:ext cx="2412168" cy="2264763"/>
          </a:xfrm>
          <a:prstGeom prst="flowChartConnector">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tr-TR" sz="2000" b="1" dirty="0">
                <a:latin typeface="Tw Cen MT" panose="020B0602020104020603" pitchFamily="34" charset="0"/>
              </a:rPr>
              <a:t>Farkında Mısın?</a:t>
            </a:r>
          </a:p>
        </p:txBody>
      </p:sp>
      <p:sp>
        <p:nvSpPr>
          <p:cNvPr id="11" name="Akış Çizelgesi: Bağlayıcı 10">
            <a:extLst>
              <a:ext uri="{FF2B5EF4-FFF2-40B4-BE49-F238E27FC236}">
                <a16:creationId xmlns:a16="http://schemas.microsoft.com/office/drawing/2014/main" xmlns="" id="{797E1437-3BE4-4E03-B344-113DA1440F06}"/>
              </a:ext>
            </a:extLst>
          </p:cNvPr>
          <p:cNvSpPr/>
          <p:nvPr/>
        </p:nvSpPr>
        <p:spPr>
          <a:xfrm>
            <a:off x="3004978" y="4697298"/>
            <a:ext cx="3228354" cy="2098632"/>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000" b="1" dirty="0">
                <a:latin typeface="Tw Cen MT" panose="020B0602020104020603" pitchFamily="34" charset="0"/>
              </a:rPr>
              <a:t>Teknoloji kullanımına ne kadar vakit ayırıyor/ ayırıyorsunuz?</a:t>
            </a:r>
          </a:p>
        </p:txBody>
      </p:sp>
      <p:sp>
        <p:nvSpPr>
          <p:cNvPr id="12" name="Akış Çizelgesi: Bağlayıcı 11">
            <a:extLst>
              <a:ext uri="{FF2B5EF4-FFF2-40B4-BE49-F238E27FC236}">
                <a16:creationId xmlns:a16="http://schemas.microsoft.com/office/drawing/2014/main" xmlns="" id="{2C61FCBB-2549-4DF8-9ECF-E314CC1CACDE}"/>
              </a:ext>
            </a:extLst>
          </p:cNvPr>
          <p:cNvSpPr/>
          <p:nvPr/>
        </p:nvSpPr>
        <p:spPr>
          <a:xfrm>
            <a:off x="963587" y="2344360"/>
            <a:ext cx="3205118" cy="2226397"/>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000" b="1" dirty="0">
                <a:latin typeface="Tw Cen MT" panose="020B0602020104020603" pitchFamily="34" charset="0"/>
              </a:rPr>
              <a:t>Kaçış yolu olarak teknolojiyi kullanıyor mu/ kullanıyor musunuz?</a:t>
            </a:r>
          </a:p>
        </p:txBody>
      </p:sp>
    </p:spTree>
    <p:extLst>
      <p:ext uri="{BB962C8B-B14F-4D97-AF65-F5344CB8AC3E}">
        <p14:creationId xmlns:p14="http://schemas.microsoft.com/office/powerpoint/2010/main" xmlns="" val="11245870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VID-20211011-WA0008">
            <a:hlinkClick r:id="" action="ppaction://media"/>
          </p:cNvPr>
          <p:cNvPicPr>
            <a:picLocks noChangeAspect="1"/>
          </p:cNvPicPr>
          <p:nvPr>
            <a:videoFile r:link="rId1"/>
            <p:extLst>
              <p:ext uri="{DAA4B4D4-6D71-4841-9C94-3DE7FCFB9230}">
                <p14:media xmlns:p14="http://schemas.microsoft.com/office/powerpoint/2010/main" xmlns="" r:embed="rId4"/>
              </p:ext>
            </p:extLst>
          </p:nvPr>
        </p:nvPicPr>
        <p:blipFill>
          <a:blip r:embed="rId5" cstate="print"/>
          <a:stretch>
            <a:fillRect/>
          </a:stretch>
        </p:blipFill>
        <p:spPr>
          <a:xfrm>
            <a:off x="1757361" y="725851"/>
            <a:ext cx="9194800" cy="5172075"/>
          </a:xfrm>
          <a:prstGeom prst="rect">
            <a:avLst/>
          </a:prstGeom>
        </p:spPr>
      </p:pic>
    </p:spTree>
    <p:extLst>
      <p:ext uri="{BB962C8B-B14F-4D97-AF65-F5344CB8AC3E}">
        <p14:creationId xmlns:p14="http://schemas.microsoft.com/office/powerpoint/2010/main" xmlns="" val="296007293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çerik Yer Tutucusu 7">
            <a:extLst>
              <a:ext uri="{FF2B5EF4-FFF2-40B4-BE49-F238E27FC236}">
                <a16:creationId xmlns:a16="http://schemas.microsoft.com/office/drawing/2014/main" xmlns="" id="{A97708CA-01A7-4CCC-9F78-E137C01DFFED}"/>
              </a:ext>
            </a:extLst>
          </p:cNvPr>
          <p:cNvPicPr>
            <a:picLocks noGrp="1" noChangeAspect="1"/>
          </p:cNvPicPr>
          <p:nvPr>
            <p:ph idx="1"/>
          </p:nvPr>
        </p:nvPicPr>
        <p:blipFill>
          <a:blip r:embed="rId3" cstate="print"/>
          <a:stretch>
            <a:fillRect/>
          </a:stretch>
        </p:blipFill>
        <p:spPr>
          <a:xfrm>
            <a:off x="7200899" y="2286001"/>
            <a:ext cx="4631983" cy="4031872"/>
          </a:xfrm>
          <a:prstGeom prst="rect">
            <a:avLst/>
          </a:prstGeom>
          <a:effectLst>
            <a:softEdge rad="101600"/>
          </a:effectLst>
        </p:spPr>
      </p:pic>
      <p:sp>
        <p:nvSpPr>
          <p:cNvPr id="4" name="Rectangle 5">
            <a:extLst>
              <a:ext uri="{FF2B5EF4-FFF2-40B4-BE49-F238E27FC236}">
                <a16:creationId xmlns:a16="http://schemas.microsoft.com/office/drawing/2014/main" xmlns="" id="{EAB1EB98-66CC-484C-B345-4E4FCA6079B6}"/>
              </a:ext>
            </a:extLst>
          </p:cNvPr>
          <p:cNvSpPr>
            <a:spLocks noGrp="1" noChangeArrowheads="1"/>
          </p:cNvSpPr>
          <p:nvPr/>
        </p:nvSpPr>
        <p:spPr bwMode="auto">
          <a:xfrm>
            <a:off x="1143000" y="152400"/>
            <a:ext cx="10629900" cy="1676400"/>
          </a:xfrm>
          <a:prstGeom prst="rect">
            <a:avLst/>
          </a:prstGeom>
          <a:solidFill>
            <a:schemeClr val="bg1"/>
          </a:solidFill>
          <a:ln>
            <a:noFill/>
          </a:ln>
          <a:effectLst>
            <a:outerShdw dist="17961" dir="2700000" algn="ctr" rotWithShape="0">
              <a:schemeClr val="bg1"/>
            </a:outerShdw>
          </a:effectLst>
          <a:extLst>
            <a:ext uri="{91240B29-F687-4F45-9708-019B960494DF}">
              <a14:hiddenLine xmlns:a14="http://schemas.microsoft.com/office/drawing/2010/main" xmlns=""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lvl1pPr algn="r" rtl="0" eaLnBrk="1" fontAlgn="base" hangingPunct="1">
              <a:spcBef>
                <a:spcPct val="0"/>
              </a:spcBef>
              <a:spcAft>
                <a:spcPct val="0"/>
              </a:spcAft>
              <a:defRPr sz="3600">
                <a:solidFill>
                  <a:schemeClr val="bg1"/>
                </a:solidFill>
                <a:latin typeface="+mj-lt"/>
                <a:ea typeface="+mj-ea"/>
                <a:cs typeface="+mj-cs"/>
              </a:defRPr>
            </a:lvl1pPr>
            <a:lvl2pPr algn="l" rtl="0" eaLnBrk="1" fontAlgn="base" hangingPunct="1">
              <a:spcBef>
                <a:spcPct val="0"/>
              </a:spcBef>
              <a:spcAft>
                <a:spcPct val="0"/>
              </a:spcAft>
              <a:defRPr sz="4400">
                <a:solidFill>
                  <a:schemeClr val="tx1"/>
                </a:solidFill>
                <a:latin typeface="Microsoft Sans Serif" pitchFamily="34" charset="0"/>
              </a:defRPr>
            </a:lvl2pPr>
            <a:lvl3pPr algn="l" rtl="0" eaLnBrk="1" fontAlgn="base" hangingPunct="1">
              <a:spcBef>
                <a:spcPct val="0"/>
              </a:spcBef>
              <a:spcAft>
                <a:spcPct val="0"/>
              </a:spcAft>
              <a:defRPr sz="4400">
                <a:solidFill>
                  <a:schemeClr val="tx1"/>
                </a:solidFill>
                <a:latin typeface="Microsoft Sans Serif" pitchFamily="34" charset="0"/>
              </a:defRPr>
            </a:lvl3pPr>
            <a:lvl4pPr algn="l" rtl="0" eaLnBrk="1" fontAlgn="base" hangingPunct="1">
              <a:spcBef>
                <a:spcPct val="0"/>
              </a:spcBef>
              <a:spcAft>
                <a:spcPct val="0"/>
              </a:spcAft>
              <a:defRPr sz="4400">
                <a:solidFill>
                  <a:schemeClr val="tx1"/>
                </a:solidFill>
                <a:latin typeface="Microsoft Sans Serif" pitchFamily="34" charset="0"/>
              </a:defRPr>
            </a:lvl4pPr>
            <a:lvl5pPr algn="l" rtl="0" eaLnBrk="1" fontAlgn="base" hangingPunct="1">
              <a:spcBef>
                <a:spcPct val="0"/>
              </a:spcBef>
              <a:spcAft>
                <a:spcPct val="0"/>
              </a:spcAft>
              <a:defRPr sz="4400">
                <a:solidFill>
                  <a:schemeClr val="tx1"/>
                </a:solidFill>
                <a:latin typeface="Microsoft Sans Serif" pitchFamily="34" charset="0"/>
              </a:defRPr>
            </a:lvl5pPr>
            <a:lvl6pPr marL="457200" algn="l" rtl="0" eaLnBrk="1" fontAlgn="base" hangingPunct="1">
              <a:spcBef>
                <a:spcPct val="0"/>
              </a:spcBef>
              <a:spcAft>
                <a:spcPct val="0"/>
              </a:spcAft>
              <a:defRPr sz="4400">
                <a:solidFill>
                  <a:schemeClr val="tx1"/>
                </a:solidFill>
                <a:latin typeface="Microsoft Sans Serif" pitchFamily="34" charset="0"/>
              </a:defRPr>
            </a:lvl6pPr>
            <a:lvl7pPr marL="914400" algn="l" rtl="0" eaLnBrk="1" fontAlgn="base" hangingPunct="1">
              <a:spcBef>
                <a:spcPct val="0"/>
              </a:spcBef>
              <a:spcAft>
                <a:spcPct val="0"/>
              </a:spcAft>
              <a:defRPr sz="4400">
                <a:solidFill>
                  <a:schemeClr val="tx1"/>
                </a:solidFill>
                <a:latin typeface="Microsoft Sans Serif" pitchFamily="34" charset="0"/>
              </a:defRPr>
            </a:lvl7pPr>
            <a:lvl8pPr marL="1371600" algn="l" rtl="0" eaLnBrk="1" fontAlgn="base" hangingPunct="1">
              <a:spcBef>
                <a:spcPct val="0"/>
              </a:spcBef>
              <a:spcAft>
                <a:spcPct val="0"/>
              </a:spcAft>
              <a:defRPr sz="4400">
                <a:solidFill>
                  <a:schemeClr val="tx1"/>
                </a:solidFill>
                <a:latin typeface="Microsoft Sans Serif" pitchFamily="34" charset="0"/>
              </a:defRPr>
            </a:lvl8pPr>
            <a:lvl9pPr marL="1828800" algn="l" rtl="0" eaLnBrk="1" fontAlgn="base" hangingPunct="1">
              <a:spcBef>
                <a:spcPct val="0"/>
              </a:spcBef>
              <a:spcAft>
                <a:spcPct val="0"/>
              </a:spcAft>
              <a:defRPr sz="4400">
                <a:solidFill>
                  <a:schemeClr val="tx1"/>
                </a:solidFill>
                <a:latin typeface="Microsoft Sans Serif" pitchFamily="34" charset="0"/>
              </a:defRPr>
            </a:lvl9pPr>
          </a:lstStyle>
          <a:p>
            <a:pPr algn="ctr">
              <a:lnSpc>
                <a:spcPct val="150000"/>
              </a:lnSpc>
            </a:pPr>
            <a:r>
              <a:rPr lang="tr-TR" sz="3200" b="1" dirty="0">
                <a:solidFill>
                  <a:srgbClr val="C00000"/>
                </a:solidFill>
                <a:latin typeface="Tw Cen MT" panose="020B0602020104020603" pitchFamily="34" charset="0"/>
              </a:rPr>
              <a:t>Teknolojiyi Yararlı Veya Zararlı Yapan Şey Onu Kimin Hangi Amaçla Kullandığıdır. </a:t>
            </a:r>
          </a:p>
        </p:txBody>
      </p:sp>
      <p:sp>
        <p:nvSpPr>
          <p:cNvPr id="7" name="Metin kutusu 6">
            <a:extLst>
              <a:ext uri="{FF2B5EF4-FFF2-40B4-BE49-F238E27FC236}">
                <a16:creationId xmlns:a16="http://schemas.microsoft.com/office/drawing/2014/main" xmlns="" id="{C5275B39-7B9D-43A4-8BB6-14A2F234AB89}"/>
              </a:ext>
            </a:extLst>
          </p:cNvPr>
          <p:cNvSpPr txBox="1"/>
          <p:nvPr/>
        </p:nvSpPr>
        <p:spPr>
          <a:xfrm>
            <a:off x="1543050" y="2286000"/>
            <a:ext cx="5200650" cy="4031873"/>
          </a:xfrm>
          <a:prstGeom prst="rect">
            <a:avLst/>
          </a:prstGeom>
          <a:noFill/>
        </p:spPr>
        <p:txBody>
          <a:bodyPr wrap="square" rtlCol="0">
            <a:spAutoFit/>
          </a:bodyPr>
          <a:lstStyle/>
          <a:p>
            <a:pPr algn="ctr"/>
            <a:r>
              <a:rPr lang="tr-TR" sz="3200" dirty="0">
                <a:latin typeface="Tw Cen MT" panose="020B0602020104020603" pitchFamily="34" charset="0"/>
              </a:rPr>
              <a:t>Teknolojinin hayatımızdaki yeri ve önemi artarak devam etmektedir. Teknoloji bilinçli kullanıldığında hayatımızı kolaylaştırıcı pek çok </a:t>
            </a:r>
            <a:r>
              <a:rPr lang="tr-TR" sz="3200" dirty="0" smtClean="0">
                <a:latin typeface="Tw Cen MT" panose="020B0602020104020603" pitchFamily="34" charset="0"/>
              </a:rPr>
              <a:t>fayda </a:t>
            </a:r>
            <a:r>
              <a:rPr lang="tr-TR" sz="3200" dirty="0">
                <a:latin typeface="Tw Cen MT" panose="020B0602020104020603" pitchFamily="34" charset="0"/>
              </a:rPr>
              <a:t>sağlar, fakat bilinçsiz kullanıldığında ise </a:t>
            </a:r>
            <a:r>
              <a:rPr lang="tr-TR" sz="3200" dirty="0" smtClean="0">
                <a:latin typeface="Tw Cen MT" panose="020B0602020104020603" pitchFamily="34" charset="0"/>
              </a:rPr>
              <a:t>birçok </a:t>
            </a:r>
            <a:r>
              <a:rPr lang="tr-TR" sz="3200" dirty="0">
                <a:latin typeface="Tw Cen MT" panose="020B0602020104020603" pitchFamily="34" charset="0"/>
              </a:rPr>
              <a:t>riski içerisinde barındırır.</a:t>
            </a:r>
          </a:p>
        </p:txBody>
      </p:sp>
    </p:spTree>
    <p:extLst>
      <p:ext uri="{BB962C8B-B14F-4D97-AF65-F5344CB8AC3E}">
        <p14:creationId xmlns:p14="http://schemas.microsoft.com/office/powerpoint/2010/main" xmlns="" val="206462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2" name="Rectangle 4"/>
          <p:cNvSpPr>
            <a:spLocks noGrp="1" noChangeArrowheads="1"/>
          </p:cNvSpPr>
          <p:nvPr>
            <p:ph type="title"/>
          </p:nvPr>
        </p:nvSpPr>
        <p:spPr>
          <a:xfrm>
            <a:off x="2514600" y="304801"/>
            <a:ext cx="7315200" cy="715963"/>
          </a:xfrm>
          <a:solidFill>
            <a:schemeClr val="bg1"/>
          </a:solidFill>
        </p:spPr>
        <p:txBody>
          <a:bodyPr/>
          <a:lstStyle/>
          <a:p>
            <a:r>
              <a:rPr lang="tr-TR" sz="4000" dirty="0">
                <a:solidFill>
                  <a:srgbClr val="C00000"/>
                </a:solidFill>
                <a:latin typeface="Tw Cen MT" panose="020B0602020104020603" pitchFamily="34" charset="0"/>
              </a:rPr>
              <a:t>İnternet ve teknoloji sayesinde;</a:t>
            </a:r>
          </a:p>
        </p:txBody>
      </p:sp>
      <p:sp>
        <p:nvSpPr>
          <p:cNvPr id="17413" name="Rectangle 5"/>
          <p:cNvSpPr>
            <a:spLocks noGrp="1" noChangeArrowheads="1"/>
          </p:cNvSpPr>
          <p:nvPr>
            <p:ph type="body" idx="1"/>
          </p:nvPr>
        </p:nvSpPr>
        <p:spPr>
          <a:xfrm>
            <a:off x="2514600" y="1143000"/>
            <a:ext cx="7315200" cy="4191000"/>
          </a:xfrm>
        </p:spPr>
        <p:txBody>
          <a:bodyPr/>
          <a:lstStyle/>
          <a:p>
            <a:pPr>
              <a:lnSpc>
                <a:spcPct val="150000"/>
              </a:lnSpc>
              <a:buFont typeface="Wingdings" panose="05000000000000000000" pitchFamily="2" charset="2"/>
              <a:buChar char="Ø"/>
            </a:pPr>
            <a:r>
              <a:rPr lang="tr-TR" dirty="0">
                <a:latin typeface="Tw Cen MT" panose="020B0602020104020603" pitchFamily="34" charset="0"/>
              </a:rPr>
              <a:t>Dünyadaki birçok kütüphaneye ve müzeye erişim sağlayabilir içeriklerine ulaşabilirsiniz.</a:t>
            </a:r>
          </a:p>
          <a:p>
            <a:pPr marL="0" indent="0">
              <a:lnSpc>
                <a:spcPct val="80000"/>
              </a:lnSpc>
              <a:buNone/>
            </a:pPr>
            <a:endParaRPr lang="en-US" altLang="ko-KR" dirty="0">
              <a:latin typeface="Tw Cen MT" panose="020B0602020104020603" pitchFamily="34" charset="0"/>
              <a:ea typeface="굴림" charset="-127"/>
            </a:endParaRPr>
          </a:p>
        </p:txBody>
      </p:sp>
      <p:pic>
        <p:nvPicPr>
          <p:cNvPr id="1026" name="Picture 2" descr="C:\Users\Rehberlik\Desktop\1584435436.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063484" y="2593074"/>
            <a:ext cx="5539749" cy="3695013"/>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2" name="Rectangle 4"/>
          <p:cNvSpPr>
            <a:spLocks noGrp="1" noChangeArrowheads="1"/>
          </p:cNvSpPr>
          <p:nvPr>
            <p:ph type="title"/>
          </p:nvPr>
        </p:nvSpPr>
        <p:spPr>
          <a:xfrm>
            <a:off x="2514600" y="304801"/>
            <a:ext cx="7315200" cy="715963"/>
          </a:xfrm>
          <a:solidFill>
            <a:schemeClr val="bg1"/>
          </a:solidFill>
        </p:spPr>
        <p:txBody>
          <a:bodyPr/>
          <a:lstStyle/>
          <a:p>
            <a:r>
              <a:rPr lang="tr-TR" sz="4000" dirty="0">
                <a:solidFill>
                  <a:srgbClr val="C00000"/>
                </a:solidFill>
                <a:latin typeface="Tw Cen MT" panose="020B0602020104020603" pitchFamily="34" charset="0"/>
              </a:rPr>
              <a:t>İnternet ve teknoloji sayesinde;</a:t>
            </a:r>
          </a:p>
        </p:txBody>
      </p:sp>
      <p:sp>
        <p:nvSpPr>
          <p:cNvPr id="17413" name="Rectangle 5"/>
          <p:cNvSpPr>
            <a:spLocks noGrp="1" noChangeArrowheads="1"/>
          </p:cNvSpPr>
          <p:nvPr>
            <p:ph type="body" idx="1"/>
          </p:nvPr>
        </p:nvSpPr>
        <p:spPr>
          <a:xfrm>
            <a:off x="2514600" y="1143000"/>
            <a:ext cx="7315200" cy="4191000"/>
          </a:xfrm>
        </p:spPr>
        <p:txBody>
          <a:bodyPr/>
          <a:lstStyle/>
          <a:p>
            <a:pPr>
              <a:lnSpc>
                <a:spcPct val="150000"/>
              </a:lnSpc>
            </a:pPr>
            <a:r>
              <a:rPr lang="tr-TR" dirty="0">
                <a:latin typeface="Tw Cen MT" panose="020B0602020104020603" pitchFamily="34" charset="0"/>
              </a:rPr>
              <a:t>Birçok üniversitenin ders videolarına ulaşabilir dünyaca ünlü profesörlerin derslerini izleyebilirsiniz.</a:t>
            </a:r>
          </a:p>
          <a:p>
            <a:pPr marL="0" indent="0">
              <a:lnSpc>
                <a:spcPct val="80000"/>
              </a:lnSpc>
              <a:buNone/>
            </a:pPr>
            <a:endParaRPr lang="en-US" altLang="ko-KR" dirty="0">
              <a:latin typeface="Tw Cen MT" panose="020B0602020104020603" pitchFamily="34" charset="0"/>
              <a:ea typeface="굴림" charset="-127"/>
            </a:endParaRPr>
          </a:p>
        </p:txBody>
      </p:sp>
      <p:pic>
        <p:nvPicPr>
          <p:cNvPr id="2050" name="Picture 2" descr="C:\Users\Rehberlik\Desktop\indir.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639616" y="2763840"/>
            <a:ext cx="2857500" cy="2143124"/>
          </a:xfrm>
          <a:prstGeom prst="rect">
            <a:avLst/>
          </a:prstGeom>
          <a:noFill/>
          <a:extLst>
            <a:ext uri="{909E8E84-426E-40DD-AFC4-6F175D3DCCD1}">
              <a14:hiddenFill xmlns:a14="http://schemas.microsoft.com/office/drawing/2010/main" xmlns="">
                <a:solidFill>
                  <a:srgbClr val="FFFFFF"/>
                </a:solidFill>
              </a14:hiddenFill>
            </a:ext>
          </a:extLst>
        </p:spPr>
      </p:pic>
      <p:pic>
        <p:nvPicPr>
          <p:cNvPr id="2051" name="Picture 3" descr="C:\Users\Rehberlik\Desktop\275459.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6116793" y="2763840"/>
            <a:ext cx="2857500" cy="2143125"/>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5392777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2" name="Rectangle 4"/>
          <p:cNvSpPr>
            <a:spLocks noGrp="1" noChangeArrowheads="1"/>
          </p:cNvSpPr>
          <p:nvPr>
            <p:ph type="title"/>
          </p:nvPr>
        </p:nvSpPr>
        <p:spPr>
          <a:xfrm>
            <a:off x="2514600" y="304801"/>
            <a:ext cx="7315200" cy="715963"/>
          </a:xfrm>
          <a:solidFill>
            <a:schemeClr val="bg1"/>
          </a:solidFill>
        </p:spPr>
        <p:txBody>
          <a:bodyPr/>
          <a:lstStyle/>
          <a:p>
            <a:r>
              <a:rPr lang="tr-TR" sz="4000" dirty="0">
                <a:solidFill>
                  <a:srgbClr val="C00000"/>
                </a:solidFill>
                <a:latin typeface="Tw Cen MT" panose="020B0602020104020603" pitchFamily="34" charset="0"/>
              </a:rPr>
              <a:t>İnternet ve teknoloji sayesinde;</a:t>
            </a:r>
          </a:p>
        </p:txBody>
      </p:sp>
      <p:sp>
        <p:nvSpPr>
          <p:cNvPr id="17413" name="Rectangle 5"/>
          <p:cNvSpPr>
            <a:spLocks noGrp="1" noChangeArrowheads="1"/>
          </p:cNvSpPr>
          <p:nvPr>
            <p:ph type="body" idx="1"/>
          </p:nvPr>
        </p:nvSpPr>
        <p:spPr>
          <a:xfrm>
            <a:off x="2514600" y="1143000"/>
            <a:ext cx="7315200" cy="4191000"/>
          </a:xfrm>
        </p:spPr>
        <p:txBody>
          <a:bodyPr/>
          <a:lstStyle/>
          <a:p>
            <a:r>
              <a:rPr lang="tr-TR" sz="2400" dirty="0">
                <a:latin typeface="Tw Cen MT" panose="020B0602020104020603" pitchFamily="34" charset="0"/>
              </a:rPr>
              <a:t>Bir müzik aleti çalmayı öğrenebilirsiniz.</a:t>
            </a:r>
          </a:p>
          <a:p>
            <a:pPr marL="0" indent="0">
              <a:lnSpc>
                <a:spcPct val="80000"/>
              </a:lnSpc>
              <a:buNone/>
            </a:pPr>
            <a:endParaRPr lang="en-US" altLang="ko-KR" dirty="0">
              <a:latin typeface="Tw Cen MT" panose="020B0602020104020603" pitchFamily="34" charset="0"/>
              <a:ea typeface="굴림" charset="-127"/>
            </a:endParaRPr>
          </a:p>
        </p:txBody>
      </p:sp>
      <p:pic>
        <p:nvPicPr>
          <p:cNvPr id="3074" name="Picture 2" descr="C:\Users\Rehberlik\Desktop\udemy-ucretsiz-kurslar-entrunman-1603296036.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783632" y="2204864"/>
            <a:ext cx="5400600" cy="3436094"/>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642199302"/>
      </p:ext>
    </p:extLst>
  </p:cSld>
  <p:clrMapOvr>
    <a:masterClrMapping/>
  </p:clrMapOvr>
</p:sld>
</file>

<file path=ppt/theme/theme1.xml><?xml version="1.0" encoding="utf-8"?>
<a:theme xmlns:a="http://schemas.openxmlformats.org/drawingml/2006/main" name="Kırpma">
  <a:themeElements>
    <a:clrScheme name="Sarı Turuncu">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Kırpma">
      <a:majorFont>
        <a:latin typeface="Franklin Gothic Book"/>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Kırpma">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Crop" id="{EC9488ED-E761-4D60-9AC4-764D1FE2C171}" vid="{CE19780C-D67D-4C13-9DE9-A52BC3BA51B4}"/>
    </a:ext>
  </a:ext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TM10001105[[fn=Kırpma]]</Template>
  <TotalTime>399</TotalTime>
  <Words>1781</Words>
  <Application>Microsoft Office PowerPoint</Application>
  <PresentationFormat>Özel</PresentationFormat>
  <Paragraphs>146</Paragraphs>
  <Slides>31</Slides>
  <Notes>25</Notes>
  <HiddenSlides>0</HiddenSlides>
  <MMClips>1</MMClips>
  <ScaleCrop>false</ScaleCrop>
  <HeadingPairs>
    <vt:vector size="4" baseType="variant">
      <vt:variant>
        <vt:lpstr>Tema</vt:lpstr>
      </vt:variant>
      <vt:variant>
        <vt:i4>1</vt:i4>
      </vt:variant>
      <vt:variant>
        <vt:lpstr>Slayt Başlıkları</vt:lpstr>
      </vt:variant>
      <vt:variant>
        <vt:i4>31</vt:i4>
      </vt:variant>
    </vt:vector>
  </HeadingPairs>
  <TitlesOfParts>
    <vt:vector size="32" baseType="lpstr">
      <vt:lpstr>Kırpma</vt:lpstr>
      <vt:lpstr>BİLİNÇLİ TEKNOLOJİ KULLANIMI</vt:lpstr>
      <vt:lpstr>BİLİNÇLİ TEKNOLOJİ KULLANIMI</vt:lpstr>
      <vt:lpstr>Slayt 3</vt:lpstr>
      <vt:lpstr>Slayt 4</vt:lpstr>
      <vt:lpstr>Slayt 5</vt:lpstr>
      <vt:lpstr>Slayt 6</vt:lpstr>
      <vt:lpstr>İnternet ve teknoloji sayesinde;</vt:lpstr>
      <vt:lpstr>İnternet ve teknoloji sayesinde;</vt:lpstr>
      <vt:lpstr>İnternet ve teknoloji sayesinde;</vt:lpstr>
      <vt:lpstr>İnternet ve teknoloji sayesinde;</vt:lpstr>
      <vt:lpstr>İnternet ve teknoloji sayesinde;</vt:lpstr>
      <vt:lpstr>İnternet ve teknoloji sayesinde;</vt:lpstr>
      <vt:lpstr>İnternet ve teknoloji sayesinde;</vt:lpstr>
      <vt:lpstr>İnternet ve teknoloji sayesinde;</vt:lpstr>
      <vt:lpstr>İnternet ve teknoloji sayesinde;</vt:lpstr>
      <vt:lpstr>İnternet ve teknoloji sayesinde;</vt:lpstr>
      <vt:lpstr>Teknoloji, sağladığı olanaklara ve hayatımıza getirdiği tüm kolaylıklara rağmen birçok riski de içerisinde barındırır.</vt:lpstr>
      <vt:lpstr>Bilinçsiz Teknoloji Kullanımının Riskleri </vt:lpstr>
      <vt:lpstr>DİJİTAL VATANDAŞ OLMAK</vt:lpstr>
      <vt:lpstr>NE YAPMALIYIZ?</vt:lpstr>
      <vt:lpstr>AİLELERE TAVSİYELER </vt:lpstr>
      <vt:lpstr>Slayt 22</vt:lpstr>
      <vt:lpstr>Ne söylediğiniz değil nasıl söylediğiniz önemlidir</vt:lpstr>
      <vt:lpstr>Sınırları birlikte belirleyin</vt:lpstr>
      <vt:lpstr>Alternatif oluşturun</vt:lpstr>
      <vt:lpstr>Rol Model Olun</vt:lpstr>
      <vt:lpstr>Sorun varsa fark edin</vt:lpstr>
      <vt:lpstr>Slayt 28</vt:lpstr>
      <vt:lpstr>Slayt 29</vt:lpstr>
      <vt:lpstr>Slayt 30</vt:lpstr>
      <vt:lpstr>Slayt 31</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fatma aydemir</dc:creator>
  <cp:lastModifiedBy>Dell</cp:lastModifiedBy>
  <cp:revision>27</cp:revision>
  <dcterms:created xsi:type="dcterms:W3CDTF">2021-10-07T06:37:44Z</dcterms:created>
  <dcterms:modified xsi:type="dcterms:W3CDTF">2021-11-02T13:00:49Z</dcterms:modified>
</cp:coreProperties>
</file>